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8"/>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75" r:id="rId16"/>
    <p:sldId id="2576" r:id="rId17"/>
    <p:sldId id="2577" r:id="rId18"/>
    <p:sldId id="2578" r:id="rId19"/>
    <p:sldId id="2579" r:id="rId20"/>
    <p:sldId id="2580" r:id="rId21"/>
    <p:sldId id="2581" r:id="rId22"/>
    <p:sldId id="2582" r:id="rId23"/>
    <p:sldId id="2583" r:id="rId24"/>
    <p:sldId id="2584" r:id="rId25"/>
    <p:sldId id="2585" r:id="rId26"/>
    <p:sldId id="258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uilding Blocks of Retrieval-Augmented Generation (RAG)" id="{3A5326D4-1457-AB43-A0AB-070ED9EBBCDF}">
          <p14:sldIdLst>
            <p14:sldId id="2561"/>
            <p14:sldId id="2562"/>
          </p14:sldIdLst>
        </p14:section>
        <p14:section name="Introduction to Retrieval-Augmented Generation" id="{EAA99620-4868-7A41-BBA8-7BECA9D67ECB}">
          <p14:sldIdLst>
            <p14:sldId id="2563"/>
            <p14:sldId id="2564"/>
            <p14:sldId id="2565"/>
            <p14:sldId id="2566"/>
          </p14:sldIdLst>
        </p14:section>
        <p14:section name="Retrieval Component" id="{CD687BDF-BEAA-AA4C-BE69-8CEF27577F83}">
          <p14:sldIdLst>
            <p14:sldId id="2567"/>
            <p14:sldId id="2568"/>
            <p14:sldId id="2569"/>
            <p14:sldId id="2570"/>
          </p14:sldIdLst>
        </p14:section>
        <p14:section name="Generation Component" id="{7A885715-34F1-7448-A9CA-EC4C7B1DA55B}">
          <p14:sldIdLst>
            <p14:sldId id="2571"/>
            <p14:sldId id="2572"/>
            <p14:sldId id="2573"/>
            <p14:sldId id="2574"/>
          </p14:sldIdLst>
        </p14:section>
        <p14:section name="RAG Training and Fine-Tuning" id="{707B965A-B291-4F40-AA51-B5CAEACE37B5}">
          <p14:sldIdLst>
            <p14:sldId id="2575"/>
            <p14:sldId id="2576"/>
            <p14:sldId id="2577"/>
            <p14:sldId id="2578"/>
          </p14:sldIdLst>
        </p14:section>
        <p14:section name="Applications and Use Cases" id="{EE78996B-D1F7-7944-A177-8C639CBCE9BC}">
          <p14:sldIdLst>
            <p14:sldId id="2579"/>
            <p14:sldId id="2580"/>
            <p14:sldId id="2581"/>
            <p14:sldId id="2582"/>
          </p14:sldIdLst>
        </p14:section>
        <p14:section name="Future Directions and Challenges" id="{3059B19A-7F32-FF42-9098-6C3FFD16FCF0}">
          <p14:sldIdLst>
            <p14:sldId id="2583"/>
            <p14:sldId id="2584"/>
            <p14:sldId id="2585"/>
            <p14:sldId id="25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434"/>
    <p:restoredTop sz="94715"/>
  </p:normalViewPr>
  <p:slideViewPr>
    <p:cSldViewPr snapToGrid="0">
      <p:cViewPr varScale="1">
        <p:scale>
          <a:sx n="172" d="100"/>
          <a:sy n="172" d="100"/>
        </p:scale>
        <p:origin x="864" y="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4CE964-359B-9040-AC21-5A2FF0F66AB0}" type="datetimeFigureOut">
              <a:rPr lang="en-US" smtClean="0"/>
              <a:t>11/12/24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0C3642-88C1-6944-82E1-9F71D25BFBAB}" type="slidenum">
              <a:rPr lang="en-US" smtClean="0"/>
              <a:t>‹#›</a:t>
            </a:fld>
            <a:endParaRPr lang="en-US"/>
          </a:p>
        </p:txBody>
      </p:sp>
    </p:spTree>
    <p:extLst>
      <p:ext uri="{BB962C8B-B14F-4D97-AF65-F5344CB8AC3E}">
        <p14:creationId xmlns:p14="http://schemas.microsoft.com/office/powerpoint/2010/main" val="3620561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AI-generated content may be incorrect.
Retrieval-Augmented Generation (RAG) is an emerging field of Natural Language Processing (NLP) that combines the strengths of retrieval and generation models. In this presentation, we will explore the key components of RAG, its training and fine-tuning techniques, and its potential applications and challenges.</a:t>
            </a:r>
          </a:p>
        </p:txBody>
      </p:sp>
      <p:sp>
        <p:nvSpPr>
          <p:cNvPr id="4" name="Slide Number Placeholder 3"/>
          <p:cNvSpPr>
            <a:spLocks noGrp="1"/>
          </p:cNvSpPr>
          <p:nvPr>
            <p:ph type="sldNum" sz="quarter" idx="5"/>
          </p:nvPr>
        </p:nvSpPr>
        <p:spPr/>
        <p:txBody>
          <a:bodyPr/>
          <a:lstStyle/>
          <a:p>
            <a:fld id="{D4A35290-252A-D34B-9173-B53B34C91A7D}" type="slidenum">
              <a:rPr lang="en-US" smtClean="0"/>
              <a:t>1</a:t>
            </a:fld>
            <a:endParaRPr lang="en-US"/>
          </a:p>
        </p:txBody>
      </p:sp>
    </p:spTree>
    <p:extLst>
      <p:ext uri="{BB962C8B-B14F-4D97-AF65-F5344CB8AC3E}">
        <p14:creationId xmlns:p14="http://schemas.microsoft.com/office/powerpoint/2010/main" val="35242933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Some examples of retrieval models used in RAG include BERT-IR, which uses a pre-trained BERT model to encode the query and documents, and DPR, which uses dense vector representations to encode the knowledge base and query. Other models, such as BM25 and TF-IDF, are based on traditional information retrieval techniques.</a:t>
            </a:r>
          </a:p>
        </p:txBody>
      </p:sp>
      <p:sp>
        <p:nvSpPr>
          <p:cNvPr id="4" name="Slide Number Placeholder 3"/>
          <p:cNvSpPr>
            <a:spLocks noGrp="1"/>
          </p:cNvSpPr>
          <p:nvPr>
            <p:ph type="sldNum" sz="quarter" idx="5"/>
          </p:nvPr>
        </p:nvSpPr>
        <p:spPr/>
        <p:txBody>
          <a:bodyPr/>
          <a:lstStyle/>
          <a:p>
            <a:fld id="{D4A35290-252A-D34B-9173-B53B34C91A7D}" type="slidenum">
              <a:rPr lang="en-US" smtClean="0"/>
              <a:t>10</a:t>
            </a:fld>
            <a:endParaRPr lang="en-US"/>
          </a:p>
        </p:txBody>
      </p:sp>
    </p:spTree>
    <p:extLst>
      <p:ext uri="{BB962C8B-B14F-4D97-AF65-F5344CB8AC3E}">
        <p14:creationId xmlns:p14="http://schemas.microsoft.com/office/powerpoint/2010/main" val="38358067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generation component of RAG models is responsible for producing text output based on the relevant information retrieved by the retrieval component. This component can use a variety of language models and techniques to generate text, such as GPT-3 and T5. The output of the generation component is integrated with the retrieval component to produce more accurate and informative text.</a:t>
            </a:r>
          </a:p>
        </p:txBody>
      </p:sp>
      <p:sp>
        <p:nvSpPr>
          <p:cNvPr id="4" name="Slide Number Placeholder 3"/>
          <p:cNvSpPr>
            <a:spLocks noGrp="1"/>
          </p:cNvSpPr>
          <p:nvPr>
            <p:ph type="sldNum" sz="quarter" idx="5"/>
          </p:nvPr>
        </p:nvSpPr>
        <p:spPr/>
        <p:txBody>
          <a:bodyPr/>
          <a:lstStyle/>
          <a:p>
            <a:fld id="{D4A35290-252A-D34B-9173-B53B34C91A7D}" type="slidenum">
              <a:rPr lang="en-US" smtClean="0"/>
              <a:t>11</a:t>
            </a:fld>
            <a:endParaRPr lang="en-US"/>
          </a:p>
        </p:txBody>
      </p:sp>
    </p:spTree>
    <p:extLst>
      <p:ext uri="{BB962C8B-B14F-4D97-AF65-F5344CB8AC3E}">
        <p14:creationId xmlns:p14="http://schemas.microsoft.com/office/powerpoint/2010/main" val="565637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models use a variety of language models and techniques to generate text output. These models can be based on traditional statistical models, such as n-grams and language models, or on neural networks, such as GPT-3 and T5. The choice of model depends on the specific application and the type of text output required.</a:t>
            </a:r>
          </a:p>
        </p:txBody>
      </p:sp>
      <p:sp>
        <p:nvSpPr>
          <p:cNvPr id="4" name="Slide Number Placeholder 3"/>
          <p:cNvSpPr>
            <a:spLocks noGrp="1"/>
          </p:cNvSpPr>
          <p:nvPr>
            <p:ph type="sldNum" sz="quarter" idx="5"/>
          </p:nvPr>
        </p:nvSpPr>
        <p:spPr/>
        <p:txBody>
          <a:bodyPr/>
          <a:lstStyle/>
          <a:p>
            <a:fld id="{D4A35290-252A-D34B-9173-B53B34C91A7D}" type="slidenum">
              <a:rPr lang="en-US" smtClean="0"/>
              <a:t>12</a:t>
            </a:fld>
            <a:endParaRPr lang="en-US"/>
          </a:p>
        </p:txBody>
      </p:sp>
    </p:spTree>
    <p:extLst>
      <p:ext uri="{BB962C8B-B14F-4D97-AF65-F5344CB8AC3E}">
        <p14:creationId xmlns:p14="http://schemas.microsoft.com/office/powerpoint/2010/main" val="20838640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output of the generation component is integrated with the relevant information retrieved by the retrieval component to produce more accurate and informative text. This integration can be done using a variety of techniques, such as template-based generation or sequence-to-sequence models. The choice of integration technique depends on the specific application and the type of text output required.</a:t>
            </a:r>
          </a:p>
        </p:txBody>
      </p:sp>
      <p:sp>
        <p:nvSpPr>
          <p:cNvPr id="4" name="Slide Number Placeholder 3"/>
          <p:cNvSpPr>
            <a:spLocks noGrp="1"/>
          </p:cNvSpPr>
          <p:nvPr>
            <p:ph type="sldNum" sz="quarter" idx="5"/>
          </p:nvPr>
        </p:nvSpPr>
        <p:spPr/>
        <p:txBody>
          <a:bodyPr/>
          <a:lstStyle/>
          <a:p>
            <a:fld id="{D4A35290-252A-D34B-9173-B53B34C91A7D}" type="slidenum">
              <a:rPr lang="en-US" smtClean="0"/>
              <a:t>13</a:t>
            </a:fld>
            <a:endParaRPr lang="en-US"/>
          </a:p>
        </p:txBody>
      </p:sp>
    </p:spTree>
    <p:extLst>
      <p:ext uri="{BB962C8B-B14F-4D97-AF65-F5344CB8AC3E}">
        <p14:creationId xmlns:p14="http://schemas.microsoft.com/office/powerpoint/2010/main" val="6380972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Some examples of generation models used in RAG include GPT-3, which is a powerful language model based on transformer architectures, and T5, which is a sequence-to-sequence model that can perform a variety of NLP tasks. Other models, such as BART and GShard, are also used in RAG.</a:t>
            </a:r>
          </a:p>
        </p:txBody>
      </p:sp>
      <p:sp>
        <p:nvSpPr>
          <p:cNvPr id="4" name="Slide Number Placeholder 3"/>
          <p:cNvSpPr>
            <a:spLocks noGrp="1"/>
          </p:cNvSpPr>
          <p:nvPr>
            <p:ph type="sldNum" sz="quarter" idx="5"/>
          </p:nvPr>
        </p:nvSpPr>
        <p:spPr/>
        <p:txBody>
          <a:bodyPr/>
          <a:lstStyle/>
          <a:p>
            <a:fld id="{D4A35290-252A-D34B-9173-B53B34C91A7D}" type="slidenum">
              <a:rPr lang="en-US" smtClean="0"/>
              <a:t>14</a:t>
            </a:fld>
            <a:endParaRPr lang="en-US"/>
          </a:p>
        </p:txBody>
      </p:sp>
    </p:spTree>
    <p:extLst>
      <p:ext uri="{BB962C8B-B14F-4D97-AF65-F5344CB8AC3E}">
        <p14:creationId xmlns:p14="http://schemas.microsoft.com/office/powerpoint/2010/main" val="35933266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models require significant training and fine-tuning to achieve optimal performance. In this section, we will explore the different training pipelines and fine-tuning techniques used in RAG, along with the performance evaluation metrics.</a:t>
            </a:r>
          </a:p>
        </p:txBody>
      </p:sp>
      <p:sp>
        <p:nvSpPr>
          <p:cNvPr id="4" name="Slide Number Placeholder 3"/>
          <p:cNvSpPr>
            <a:spLocks noGrp="1"/>
          </p:cNvSpPr>
          <p:nvPr>
            <p:ph type="sldNum" sz="quarter" idx="5"/>
          </p:nvPr>
        </p:nvSpPr>
        <p:spPr/>
        <p:txBody>
          <a:bodyPr/>
          <a:lstStyle/>
          <a:p>
            <a:fld id="{D4A35290-252A-D34B-9173-B53B34C91A7D}" type="slidenum">
              <a:rPr lang="en-US" smtClean="0"/>
              <a:t>15</a:t>
            </a:fld>
            <a:endParaRPr lang="en-US"/>
          </a:p>
        </p:txBody>
      </p:sp>
    </p:spTree>
    <p:extLst>
      <p:ext uri="{BB962C8B-B14F-4D97-AF65-F5344CB8AC3E}">
        <p14:creationId xmlns:p14="http://schemas.microsoft.com/office/powerpoint/2010/main" val="18706183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models are typically trained using a combination of supervised and unsupervised techniques. The retrieval component can be pre-trained using large-scale unsupervised learning techniques, such as BERT, while the generation component can be fine-tuned using supervised learning techniques, such as maximum likelihood estimation. The training pipeline depends on the specific application and the type of text output required.</a:t>
            </a:r>
          </a:p>
        </p:txBody>
      </p:sp>
      <p:sp>
        <p:nvSpPr>
          <p:cNvPr id="4" name="Slide Number Placeholder 3"/>
          <p:cNvSpPr>
            <a:spLocks noGrp="1"/>
          </p:cNvSpPr>
          <p:nvPr>
            <p:ph type="sldNum" sz="quarter" idx="5"/>
          </p:nvPr>
        </p:nvSpPr>
        <p:spPr/>
        <p:txBody>
          <a:bodyPr/>
          <a:lstStyle/>
          <a:p>
            <a:fld id="{D4A35290-252A-D34B-9173-B53B34C91A7D}" type="slidenum">
              <a:rPr lang="en-US" smtClean="0"/>
              <a:t>16</a:t>
            </a:fld>
            <a:endParaRPr lang="en-US"/>
          </a:p>
        </p:txBody>
      </p:sp>
    </p:spTree>
    <p:extLst>
      <p:ext uri="{BB962C8B-B14F-4D97-AF65-F5344CB8AC3E}">
        <p14:creationId xmlns:p14="http://schemas.microsoft.com/office/powerpoint/2010/main" val="32934067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models can be fine-tuned using a variety of techniques, such as transfer learning, multi-task learning, and reinforcement learning. These techniques can help improve the performance of the model by adapting it to the specific task and domain. The choice of fine-tuning technique depends on the specific application and the type of text output required.</a:t>
            </a:r>
          </a:p>
        </p:txBody>
      </p:sp>
      <p:sp>
        <p:nvSpPr>
          <p:cNvPr id="4" name="Slide Number Placeholder 3"/>
          <p:cNvSpPr>
            <a:spLocks noGrp="1"/>
          </p:cNvSpPr>
          <p:nvPr>
            <p:ph type="sldNum" sz="quarter" idx="5"/>
          </p:nvPr>
        </p:nvSpPr>
        <p:spPr/>
        <p:txBody>
          <a:bodyPr/>
          <a:lstStyle/>
          <a:p>
            <a:fld id="{D4A35290-252A-D34B-9173-B53B34C91A7D}" type="slidenum">
              <a:rPr lang="en-US" smtClean="0"/>
              <a:t>17</a:t>
            </a:fld>
            <a:endParaRPr lang="en-US"/>
          </a:p>
        </p:txBody>
      </p:sp>
    </p:spTree>
    <p:extLst>
      <p:ext uri="{BB962C8B-B14F-4D97-AF65-F5344CB8AC3E}">
        <p14:creationId xmlns:p14="http://schemas.microsoft.com/office/powerpoint/2010/main" val="6329817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performance of RAG models can be evaluated using a variety of metrics, such as accuracy, precision, recall, and F1 score. These metrics can help assess the quality of the generated text and the relevance of the retrieved information. The choice of evaluation metric depends on the specific application and the type of text output required.</a:t>
            </a:r>
          </a:p>
        </p:txBody>
      </p:sp>
      <p:sp>
        <p:nvSpPr>
          <p:cNvPr id="4" name="Slide Number Placeholder 3"/>
          <p:cNvSpPr>
            <a:spLocks noGrp="1"/>
          </p:cNvSpPr>
          <p:nvPr>
            <p:ph type="sldNum" sz="quarter" idx="5"/>
          </p:nvPr>
        </p:nvSpPr>
        <p:spPr/>
        <p:txBody>
          <a:bodyPr/>
          <a:lstStyle/>
          <a:p>
            <a:fld id="{D4A35290-252A-D34B-9173-B53B34C91A7D}" type="slidenum">
              <a:rPr lang="en-US" smtClean="0"/>
              <a:t>18</a:t>
            </a:fld>
            <a:endParaRPr lang="en-US"/>
          </a:p>
        </p:txBody>
      </p:sp>
    </p:spTree>
    <p:extLst>
      <p:ext uri="{BB962C8B-B14F-4D97-AF65-F5344CB8AC3E}">
        <p14:creationId xmlns:p14="http://schemas.microsoft.com/office/powerpoint/2010/main" val="31699293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has a wide range of potential applications and use cases in NLP. In this section, we will explore some of the most common applications of RAG, such as customer support and chatbots, content generation and summarization, and open-domain question answering.</a:t>
            </a:r>
          </a:p>
        </p:txBody>
      </p:sp>
      <p:sp>
        <p:nvSpPr>
          <p:cNvPr id="4" name="Slide Number Placeholder 3"/>
          <p:cNvSpPr>
            <a:spLocks noGrp="1"/>
          </p:cNvSpPr>
          <p:nvPr>
            <p:ph type="sldNum" sz="quarter" idx="5"/>
          </p:nvPr>
        </p:nvSpPr>
        <p:spPr/>
        <p:txBody>
          <a:bodyPr/>
          <a:lstStyle/>
          <a:p>
            <a:fld id="{D4A35290-252A-D34B-9173-B53B34C91A7D}" type="slidenum">
              <a:rPr lang="en-US" smtClean="0"/>
              <a:t>19</a:t>
            </a:fld>
            <a:endParaRPr lang="en-US"/>
          </a:p>
        </p:txBody>
      </p:sp>
    </p:spTree>
    <p:extLst>
      <p:ext uri="{BB962C8B-B14F-4D97-AF65-F5344CB8AC3E}">
        <p14:creationId xmlns:p14="http://schemas.microsoft.com/office/powerpoint/2010/main" val="4511844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will start by introducing the concept and importance of RAG in NLP. Then, we will delve into the retrieval and generation components of RAG, exploring the different models and techniques used. We will then discuss the training and fine-tuning process of RAG models, along with performance evaluation metrics. Finally, we will explore the various applications and use cases of RAG, along with the future directions and challenges of the field.</a:t>
            </a:r>
          </a:p>
        </p:txBody>
      </p:sp>
      <p:sp>
        <p:nvSpPr>
          <p:cNvPr id="4" name="Slide Number Placeholder 3"/>
          <p:cNvSpPr>
            <a:spLocks noGrp="1"/>
          </p:cNvSpPr>
          <p:nvPr>
            <p:ph type="sldNum" sz="quarter" idx="5"/>
          </p:nvPr>
        </p:nvSpPr>
        <p:spPr/>
        <p:txBody>
          <a:bodyPr/>
          <a:lstStyle/>
          <a:p>
            <a:fld id="{D4A35290-252A-D34B-9173-B53B34C91A7D}" type="slidenum">
              <a:rPr lang="en-US" smtClean="0"/>
              <a:t>2</a:t>
            </a:fld>
            <a:endParaRPr lang="en-US"/>
          </a:p>
        </p:txBody>
      </p:sp>
    </p:spTree>
    <p:extLst>
      <p:ext uri="{BB962C8B-B14F-4D97-AF65-F5344CB8AC3E}">
        <p14:creationId xmlns:p14="http://schemas.microsoft.com/office/powerpoint/2010/main" val="2205391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can be used to improve the quality of customer support and chatbots by enabling more accurate and informative text generation. By using a knowledge base or reference corpus to augment the generation process, RAG models can produce more relevant and context-specific text, improving the user experience.</a:t>
            </a:r>
          </a:p>
        </p:txBody>
      </p:sp>
      <p:sp>
        <p:nvSpPr>
          <p:cNvPr id="4" name="Slide Number Placeholder 3"/>
          <p:cNvSpPr>
            <a:spLocks noGrp="1"/>
          </p:cNvSpPr>
          <p:nvPr>
            <p:ph type="sldNum" sz="quarter" idx="5"/>
          </p:nvPr>
        </p:nvSpPr>
        <p:spPr/>
        <p:txBody>
          <a:bodyPr/>
          <a:lstStyle/>
          <a:p>
            <a:fld id="{D4A35290-252A-D34B-9173-B53B34C91A7D}" type="slidenum">
              <a:rPr lang="en-US" smtClean="0"/>
              <a:t>20</a:t>
            </a:fld>
            <a:endParaRPr lang="en-US"/>
          </a:p>
        </p:txBody>
      </p:sp>
    </p:spTree>
    <p:extLst>
      <p:ext uri="{BB962C8B-B14F-4D97-AF65-F5344CB8AC3E}">
        <p14:creationId xmlns:p14="http://schemas.microsoft.com/office/powerpoint/2010/main" val="7070838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can be used to generate informative and engaging content for a variety of applications, such as news articles, product reviews, and scientific papers. RAG models can also be used to summarize large amounts of text by selecting the most relevant information from a knowledge base or reference corpus.</a:t>
            </a:r>
          </a:p>
        </p:txBody>
      </p:sp>
      <p:sp>
        <p:nvSpPr>
          <p:cNvPr id="4" name="Slide Number Placeholder 3"/>
          <p:cNvSpPr>
            <a:spLocks noGrp="1"/>
          </p:cNvSpPr>
          <p:nvPr>
            <p:ph type="sldNum" sz="quarter" idx="5"/>
          </p:nvPr>
        </p:nvSpPr>
        <p:spPr/>
        <p:txBody>
          <a:bodyPr/>
          <a:lstStyle/>
          <a:p>
            <a:fld id="{D4A35290-252A-D34B-9173-B53B34C91A7D}" type="slidenum">
              <a:rPr lang="en-US" smtClean="0"/>
              <a:t>21</a:t>
            </a:fld>
            <a:endParaRPr lang="en-US"/>
          </a:p>
        </p:txBody>
      </p:sp>
    </p:spTree>
    <p:extLst>
      <p:ext uri="{BB962C8B-B14F-4D97-AF65-F5344CB8AC3E}">
        <p14:creationId xmlns:p14="http://schemas.microsoft.com/office/powerpoint/2010/main" val="20879732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can be used to improve the accuracy and relevance of open-domain question answering systems. By using a knowledge base or reference corpus to retrieve relevant information, RAG models can produce more accurate and informative answers to a wide range of questions.</a:t>
            </a:r>
          </a:p>
        </p:txBody>
      </p:sp>
      <p:sp>
        <p:nvSpPr>
          <p:cNvPr id="4" name="Slide Number Placeholder 3"/>
          <p:cNvSpPr>
            <a:spLocks noGrp="1"/>
          </p:cNvSpPr>
          <p:nvPr>
            <p:ph type="sldNum" sz="quarter" idx="5"/>
          </p:nvPr>
        </p:nvSpPr>
        <p:spPr/>
        <p:txBody>
          <a:bodyPr/>
          <a:lstStyle/>
          <a:p>
            <a:fld id="{D4A35290-252A-D34B-9173-B53B34C91A7D}" type="slidenum">
              <a:rPr lang="en-US" smtClean="0"/>
              <a:t>22</a:t>
            </a:fld>
            <a:endParaRPr lang="en-US"/>
          </a:p>
        </p:txBody>
      </p:sp>
    </p:spTree>
    <p:extLst>
      <p:ext uri="{BB962C8B-B14F-4D97-AF65-F5344CB8AC3E}">
        <p14:creationId xmlns:p14="http://schemas.microsoft.com/office/powerpoint/2010/main" val="24591941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is an emerging field of NLP with many exciting opportunities and challenges. In this section, we will explore some of the future directions and challenges of RAG, such as scalability and efficiency, handling diverse and large datasets, and ethical considerations and biases.</a:t>
            </a:r>
          </a:p>
        </p:txBody>
      </p:sp>
      <p:sp>
        <p:nvSpPr>
          <p:cNvPr id="4" name="Slide Number Placeholder 3"/>
          <p:cNvSpPr>
            <a:spLocks noGrp="1"/>
          </p:cNvSpPr>
          <p:nvPr>
            <p:ph type="sldNum" sz="quarter" idx="5"/>
          </p:nvPr>
        </p:nvSpPr>
        <p:spPr/>
        <p:txBody>
          <a:bodyPr/>
          <a:lstStyle/>
          <a:p>
            <a:fld id="{D4A35290-252A-D34B-9173-B53B34C91A7D}" type="slidenum">
              <a:rPr lang="en-US" smtClean="0"/>
              <a:t>23</a:t>
            </a:fld>
            <a:endParaRPr lang="en-US"/>
          </a:p>
        </p:txBody>
      </p:sp>
    </p:spTree>
    <p:extLst>
      <p:ext uri="{BB962C8B-B14F-4D97-AF65-F5344CB8AC3E}">
        <p14:creationId xmlns:p14="http://schemas.microsoft.com/office/powerpoint/2010/main" val="2783560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One of the main challenges of RAG is scalability and efficiency. As the size of the knowledge base and the complexity of the generation task increase, RAG models can become computationally expensive and time-consuming. New techniques, such as distributed training and model compression, are being developed to address this challenge.</a:t>
            </a:r>
          </a:p>
        </p:txBody>
      </p:sp>
      <p:sp>
        <p:nvSpPr>
          <p:cNvPr id="4" name="Slide Number Placeholder 3"/>
          <p:cNvSpPr>
            <a:spLocks noGrp="1"/>
          </p:cNvSpPr>
          <p:nvPr>
            <p:ph type="sldNum" sz="quarter" idx="5"/>
          </p:nvPr>
        </p:nvSpPr>
        <p:spPr/>
        <p:txBody>
          <a:bodyPr/>
          <a:lstStyle/>
          <a:p>
            <a:fld id="{D4A35290-252A-D34B-9173-B53B34C91A7D}" type="slidenum">
              <a:rPr lang="en-US" smtClean="0"/>
              <a:t>24</a:t>
            </a:fld>
            <a:endParaRPr lang="en-US"/>
          </a:p>
        </p:txBody>
      </p:sp>
    </p:spTree>
    <p:extLst>
      <p:ext uri="{BB962C8B-B14F-4D97-AF65-F5344CB8AC3E}">
        <p14:creationId xmlns:p14="http://schemas.microsoft.com/office/powerpoint/2010/main" val="24682781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models must be able to handle diverse and large datasets to be effective in real-world applications. This requires new techniques for data preprocessing, knowledge base selection, and model architecture. The development of large-scale annotated datasets, such as Natural Questions and TriviaQA, is also helping to improve the performance of RAG models.</a:t>
            </a:r>
          </a:p>
        </p:txBody>
      </p:sp>
      <p:sp>
        <p:nvSpPr>
          <p:cNvPr id="4" name="Slide Number Placeholder 3"/>
          <p:cNvSpPr>
            <a:spLocks noGrp="1"/>
          </p:cNvSpPr>
          <p:nvPr>
            <p:ph type="sldNum" sz="quarter" idx="5"/>
          </p:nvPr>
        </p:nvSpPr>
        <p:spPr/>
        <p:txBody>
          <a:bodyPr/>
          <a:lstStyle/>
          <a:p>
            <a:fld id="{D4A35290-252A-D34B-9173-B53B34C91A7D}" type="slidenum">
              <a:rPr lang="en-US" smtClean="0"/>
              <a:t>25</a:t>
            </a:fld>
            <a:endParaRPr lang="en-US"/>
          </a:p>
        </p:txBody>
      </p:sp>
    </p:spTree>
    <p:extLst>
      <p:ext uri="{BB962C8B-B14F-4D97-AF65-F5344CB8AC3E}">
        <p14:creationId xmlns:p14="http://schemas.microsoft.com/office/powerpoint/2010/main" val="17174113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with any AI system, RAG models must be developed and used responsibly. Ethical considerations, such as privacy, bias, and fairness, must be taken into account when designing and deploying RAG models. This requires a multidisciplinary approach that involves experts in ethics, law, and social science.</a:t>
            </a:r>
          </a:p>
        </p:txBody>
      </p:sp>
      <p:sp>
        <p:nvSpPr>
          <p:cNvPr id="4" name="Slide Number Placeholder 3"/>
          <p:cNvSpPr>
            <a:spLocks noGrp="1"/>
          </p:cNvSpPr>
          <p:nvPr>
            <p:ph type="sldNum" sz="quarter" idx="5"/>
          </p:nvPr>
        </p:nvSpPr>
        <p:spPr/>
        <p:txBody>
          <a:bodyPr/>
          <a:lstStyle/>
          <a:p>
            <a:fld id="{D4A35290-252A-D34B-9173-B53B34C91A7D}" type="slidenum">
              <a:rPr lang="en-US" smtClean="0"/>
              <a:t>26</a:t>
            </a:fld>
            <a:endParaRPr lang="en-US"/>
          </a:p>
        </p:txBody>
      </p:sp>
    </p:spTree>
    <p:extLst>
      <p:ext uri="{BB962C8B-B14F-4D97-AF65-F5344CB8AC3E}">
        <p14:creationId xmlns:p14="http://schemas.microsoft.com/office/powerpoint/2010/main" val="1282212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Retrieval-Augmented Generation (RAG) is a hybrid approach to NLP that combines retrieval and generation models to improve the quality of generated text. RAG models use a knowledge base or reference corpus to augment the generation process, improving its accuracy and relevance to the input context. RAG has become increasingly important in NLP, as it enables more natural and informative text generation.</a:t>
            </a:r>
          </a:p>
        </p:txBody>
      </p:sp>
      <p:sp>
        <p:nvSpPr>
          <p:cNvPr id="4" name="Slide Number Placeholder 3"/>
          <p:cNvSpPr>
            <a:spLocks noGrp="1"/>
          </p:cNvSpPr>
          <p:nvPr>
            <p:ph type="sldNum" sz="quarter" idx="5"/>
          </p:nvPr>
        </p:nvSpPr>
        <p:spPr/>
        <p:txBody>
          <a:bodyPr/>
          <a:lstStyle/>
          <a:p>
            <a:fld id="{D4A35290-252A-D34B-9173-B53B34C91A7D}" type="slidenum">
              <a:rPr lang="en-US" smtClean="0"/>
              <a:t>3</a:t>
            </a:fld>
            <a:endParaRPr lang="en-US"/>
          </a:p>
        </p:txBody>
      </p:sp>
    </p:spTree>
    <p:extLst>
      <p:ext uri="{BB962C8B-B14F-4D97-AF65-F5344CB8AC3E}">
        <p14:creationId xmlns:p14="http://schemas.microsoft.com/office/powerpoint/2010/main" val="1818748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is a natural language processing technique that combines the strengths of retrieval and generation models. It uses a reference corpus or knowledge base to augment the generation process and produce more accurate and informative text. RAG has become an important tool in NLP, as it enables more natural communication between humans and machines.</a:t>
            </a:r>
          </a:p>
        </p:txBody>
      </p:sp>
      <p:sp>
        <p:nvSpPr>
          <p:cNvPr id="4" name="Slide Number Placeholder 3"/>
          <p:cNvSpPr>
            <a:spLocks noGrp="1"/>
          </p:cNvSpPr>
          <p:nvPr>
            <p:ph type="sldNum" sz="quarter" idx="5"/>
          </p:nvPr>
        </p:nvSpPr>
        <p:spPr/>
        <p:txBody>
          <a:bodyPr/>
          <a:lstStyle/>
          <a:p>
            <a:fld id="{D4A35290-252A-D34B-9173-B53B34C91A7D}" type="slidenum">
              <a:rPr lang="en-US" smtClean="0"/>
              <a:t>4</a:t>
            </a:fld>
            <a:endParaRPr lang="en-US"/>
          </a:p>
        </p:txBody>
      </p:sp>
    </p:spTree>
    <p:extLst>
      <p:ext uri="{BB962C8B-B14F-4D97-AF65-F5344CB8AC3E}">
        <p14:creationId xmlns:p14="http://schemas.microsoft.com/office/powerpoint/2010/main" val="10083361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has become an important tool in NLP, as it enables more accurate and informative text generation. By augmenting the generation process with a reference corpus or knowledge base, RAG models can produce more relevant and context-specific text. This is particularly important in applications such as customer support and content generation, where the quality of text output is paramount.</a:t>
            </a:r>
          </a:p>
        </p:txBody>
      </p:sp>
      <p:sp>
        <p:nvSpPr>
          <p:cNvPr id="4" name="Slide Number Placeholder 3"/>
          <p:cNvSpPr>
            <a:spLocks noGrp="1"/>
          </p:cNvSpPr>
          <p:nvPr>
            <p:ph type="sldNum" sz="quarter" idx="5"/>
          </p:nvPr>
        </p:nvSpPr>
        <p:spPr/>
        <p:txBody>
          <a:bodyPr/>
          <a:lstStyle/>
          <a:p>
            <a:fld id="{D4A35290-252A-D34B-9173-B53B34C91A7D}" type="slidenum">
              <a:rPr lang="en-US" smtClean="0"/>
              <a:t>5</a:t>
            </a:fld>
            <a:endParaRPr lang="en-US"/>
          </a:p>
        </p:txBody>
      </p:sp>
    </p:spTree>
    <p:extLst>
      <p:ext uri="{BB962C8B-B14F-4D97-AF65-F5344CB8AC3E}">
        <p14:creationId xmlns:p14="http://schemas.microsoft.com/office/powerpoint/2010/main" val="1300268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models consist of two main components: the retrieval component and the generation component. The retrieval component retrieves relevant information from a knowledge base or reference corpus, while the generation component uses this information to generate text output. The two components are integrated to produce more accurate and informative text.</a:t>
            </a:r>
          </a:p>
        </p:txBody>
      </p:sp>
      <p:sp>
        <p:nvSpPr>
          <p:cNvPr id="4" name="Slide Number Placeholder 3"/>
          <p:cNvSpPr>
            <a:spLocks noGrp="1"/>
          </p:cNvSpPr>
          <p:nvPr>
            <p:ph type="sldNum" sz="quarter" idx="5"/>
          </p:nvPr>
        </p:nvSpPr>
        <p:spPr/>
        <p:txBody>
          <a:bodyPr/>
          <a:lstStyle/>
          <a:p>
            <a:fld id="{D4A35290-252A-D34B-9173-B53B34C91A7D}" type="slidenum">
              <a:rPr lang="en-US" smtClean="0"/>
              <a:t>6</a:t>
            </a:fld>
            <a:endParaRPr lang="en-US"/>
          </a:p>
        </p:txBody>
      </p:sp>
    </p:spTree>
    <p:extLst>
      <p:ext uri="{BB962C8B-B14F-4D97-AF65-F5344CB8AC3E}">
        <p14:creationId xmlns:p14="http://schemas.microsoft.com/office/powerpoint/2010/main" val="39213860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retrieval component of RAG models is responsible for retrieving relevant information from a knowledge base or reference corpus. This component uses a variety of algorithms and techniques to retrieve the most relevant information, such as keyword matching and semantic similarity. Some examples of retrieval models used in RAG include BM25, TF-IDF, and BERT-IR.</a:t>
            </a:r>
          </a:p>
        </p:txBody>
      </p:sp>
      <p:sp>
        <p:nvSpPr>
          <p:cNvPr id="4" name="Slide Number Placeholder 3"/>
          <p:cNvSpPr>
            <a:spLocks noGrp="1"/>
          </p:cNvSpPr>
          <p:nvPr>
            <p:ph type="sldNum" sz="quarter" idx="5"/>
          </p:nvPr>
        </p:nvSpPr>
        <p:spPr/>
        <p:txBody>
          <a:bodyPr/>
          <a:lstStyle/>
          <a:p>
            <a:fld id="{D4A35290-252A-D34B-9173-B53B34C91A7D}" type="slidenum">
              <a:rPr lang="en-US" smtClean="0"/>
              <a:t>7</a:t>
            </a:fld>
            <a:endParaRPr lang="en-US"/>
          </a:p>
        </p:txBody>
      </p:sp>
    </p:spTree>
    <p:extLst>
      <p:ext uri="{BB962C8B-B14F-4D97-AF65-F5344CB8AC3E}">
        <p14:creationId xmlns:p14="http://schemas.microsoft.com/office/powerpoint/2010/main" val="8830362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knowledge base or reference corpus used in RAG models can be any dataset or collection of documents that contains relevant information for the task at hand. This can include structured databases, unstructured text corpora, and even web pages. The choice of the knowledge base depends on the specific application and the type of information required.</a:t>
            </a:r>
          </a:p>
        </p:txBody>
      </p:sp>
      <p:sp>
        <p:nvSpPr>
          <p:cNvPr id="4" name="Slide Number Placeholder 3"/>
          <p:cNvSpPr>
            <a:spLocks noGrp="1"/>
          </p:cNvSpPr>
          <p:nvPr>
            <p:ph type="sldNum" sz="quarter" idx="5"/>
          </p:nvPr>
        </p:nvSpPr>
        <p:spPr/>
        <p:txBody>
          <a:bodyPr/>
          <a:lstStyle/>
          <a:p>
            <a:fld id="{D4A35290-252A-D34B-9173-B53B34C91A7D}" type="slidenum">
              <a:rPr lang="en-US" smtClean="0"/>
              <a:t>8</a:t>
            </a:fld>
            <a:endParaRPr lang="en-US"/>
          </a:p>
        </p:txBody>
      </p:sp>
    </p:spTree>
    <p:extLst>
      <p:ext uri="{BB962C8B-B14F-4D97-AF65-F5344CB8AC3E}">
        <p14:creationId xmlns:p14="http://schemas.microsoft.com/office/powerpoint/2010/main" val="1450369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RAG models use a variety of retrieval algorithms and techniques to retrieve relevant information from the knowledge base. These algorithms can be based on keyword matching, semantic similarity, or even neural networks. Some examples of retrieval algorithms used in RAG include BM25, TF-IDF, and BERT-IR.</a:t>
            </a:r>
          </a:p>
        </p:txBody>
      </p:sp>
      <p:sp>
        <p:nvSpPr>
          <p:cNvPr id="4" name="Slide Number Placeholder 3"/>
          <p:cNvSpPr>
            <a:spLocks noGrp="1"/>
          </p:cNvSpPr>
          <p:nvPr>
            <p:ph type="sldNum" sz="quarter" idx="5"/>
          </p:nvPr>
        </p:nvSpPr>
        <p:spPr/>
        <p:txBody>
          <a:bodyPr/>
          <a:lstStyle/>
          <a:p>
            <a:fld id="{D4A35290-252A-D34B-9173-B53B34C91A7D}" type="slidenum">
              <a:rPr lang="en-US" smtClean="0"/>
              <a:t>9</a:t>
            </a:fld>
            <a:endParaRPr lang="en-US"/>
          </a:p>
        </p:txBody>
      </p:sp>
    </p:spTree>
    <p:extLst>
      <p:ext uri="{BB962C8B-B14F-4D97-AF65-F5344CB8AC3E}">
        <p14:creationId xmlns:p14="http://schemas.microsoft.com/office/powerpoint/2010/main" val="1144967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11/12/24</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105129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11/12/24</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000401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11/12/24</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238915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11/12/24</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022372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11/12/24</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583555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11/12/24</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367381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11/12/24</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88709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11/12/24</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148093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11/12/24</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9154920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11/12/24</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030958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11/12/24</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583864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11/12/24</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
        <p:nvSpPr>
          <p:cNvPr id="8" name="TextBox 7">
            <a:extLst>
              <a:ext uri="{FF2B5EF4-FFF2-40B4-BE49-F238E27FC236}">
                <a16:creationId xmlns:a16="http://schemas.microsoft.com/office/drawing/2014/main" id="{B9A1CE92-F226-DAC7-59A6-A567945C169C}"/>
              </a:ext>
            </a:extLst>
          </p:cNvPr>
          <p:cNvSpPr txBox="1"/>
          <p:nvPr userDrawn="1">
            <p:extLst>
              <p:ext uri="{1162E1C5-73C7-4A58-AE30-91384D911F3F}">
                <p184:classification xmlns:p184="http://schemas.microsoft.com/office/powerpoint/2018/4/main" val="hdr"/>
              </p:ext>
            </p:extLst>
          </p:nvPr>
        </p:nvSpPr>
        <p:spPr>
          <a:xfrm>
            <a:off x="63500" y="63500"/>
            <a:ext cx="1192213" cy="152400"/>
          </a:xfrm>
          <a:prstGeom prst="rect">
            <a:avLst/>
          </a:prstGeom>
        </p:spPr>
        <p:txBody>
          <a:bodyPr horzOverflow="overflow" lIns="0" tIns="0" rIns="0" bIns="0">
            <a:spAutoFit/>
          </a:bodyPr>
          <a:lstStyle/>
          <a:p>
            <a:pPr algn="l"/>
            <a:r>
              <a:rPr lang="en-US" sz="1000">
                <a:solidFill>
                  <a:srgbClr val="0000FF"/>
                </a:solidFill>
                <a:latin typeface="Calibri" panose="020F0502020204030204" pitchFamily="34" charset="0"/>
                <a:cs typeface="Calibri" panose="020F0502020204030204" pitchFamily="34" charset="0"/>
              </a:rPr>
              <a:t>TechnipFMC | Internal</a:t>
            </a:r>
          </a:p>
        </p:txBody>
      </p:sp>
    </p:spTree>
    <p:extLst>
      <p:ext uri="{BB962C8B-B14F-4D97-AF65-F5344CB8AC3E}">
        <p14:creationId xmlns:p14="http://schemas.microsoft.com/office/powerpoint/2010/main" val="8200765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E846B4F-C734-C50A-5EFB-681FB25B1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ngle view of circuit shaped like a brain">
            <a:extLst>
              <a:ext uri="{FF2B5EF4-FFF2-40B4-BE49-F238E27FC236}">
                <a16:creationId xmlns:a16="http://schemas.microsoft.com/office/drawing/2014/main" id="{288EA251-6DDD-4CC1-9C06-A78737ACF158}"/>
              </a:ext>
            </a:extLst>
          </p:cNvPr>
          <p:cNvPicPr>
            <a:picLocks noChangeAspect="1"/>
          </p:cNvPicPr>
          <p:nvPr/>
        </p:nvPicPr>
        <p:blipFill>
          <a:blip r:embed="rId3"/>
          <a:srcRect l="16538" r="13733"/>
          <a:stretch/>
        </p:blipFill>
        <p:spPr>
          <a:xfrm>
            <a:off x="1190113" y="1160168"/>
            <a:ext cx="4535401" cy="4536803"/>
          </a:xfrm>
          <a:prstGeom prst="rect">
            <a:avLst/>
          </a:prstGeom>
        </p:spPr>
      </p:pic>
      <p:sp>
        <p:nvSpPr>
          <p:cNvPr id="2" name="Title 1">
            <a:extLst>
              <a:ext uri="{FF2B5EF4-FFF2-40B4-BE49-F238E27FC236}">
                <a16:creationId xmlns:a16="http://schemas.microsoft.com/office/drawing/2014/main" id="{5EB65BBC-D5B0-44D8-3AAC-30D4D2EB01A5}"/>
              </a:ext>
            </a:extLst>
          </p:cNvPr>
          <p:cNvSpPr>
            <a:spLocks noGrp="1"/>
          </p:cNvSpPr>
          <p:nvPr>
            <p:ph type="ctrTitle"/>
          </p:nvPr>
        </p:nvSpPr>
        <p:spPr>
          <a:xfrm>
            <a:off x="6546870" y="1255367"/>
            <a:ext cx="4540945" cy="2724433"/>
          </a:xfrm>
        </p:spPr>
        <p:txBody>
          <a:bodyPr>
            <a:normAutofit/>
          </a:bodyPr>
          <a:lstStyle/>
          <a:p>
            <a:pPr algn="l"/>
            <a:r>
              <a:rPr lang="en-US" sz="3700"/>
              <a:t>Building Blocks of Retrieval-Augmented Generation (RAG)</a:t>
            </a:r>
          </a:p>
        </p:txBody>
      </p:sp>
      <p:sp>
        <p:nvSpPr>
          <p:cNvPr id="3" name="Subtitle 2">
            <a:extLst>
              <a:ext uri="{FF2B5EF4-FFF2-40B4-BE49-F238E27FC236}">
                <a16:creationId xmlns:a16="http://schemas.microsoft.com/office/drawing/2014/main" id="{5953301D-F0B1-EA0F-2B74-A24AA1368114}"/>
              </a:ext>
            </a:extLst>
          </p:cNvPr>
          <p:cNvSpPr>
            <a:spLocks noGrp="1"/>
          </p:cNvSpPr>
          <p:nvPr>
            <p:ph type="subTitle" idx="1"/>
          </p:nvPr>
        </p:nvSpPr>
        <p:spPr>
          <a:xfrm>
            <a:off x="6546869" y="4209874"/>
            <a:ext cx="4535401" cy="1487097"/>
          </a:xfrm>
        </p:spPr>
        <p:txBody>
          <a:bodyPr>
            <a:normAutofit/>
          </a:bodyPr>
          <a:lstStyle/>
          <a:p>
            <a:pPr algn="l"/>
            <a:r>
              <a:rPr lang="en-US" sz="2000"/>
              <a:t>Exploring the Synergy of Retrieval and Generation Models</a:t>
            </a:r>
          </a:p>
        </p:txBody>
      </p:sp>
    </p:spTree>
    <p:extLst>
      <p:ext uri="{BB962C8B-B14F-4D97-AF65-F5344CB8AC3E}">
        <p14:creationId xmlns:p14="http://schemas.microsoft.com/office/powerpoint/2010/main" val="2605008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CA6F80-D392-A64E-3CF8-F28F1CCEE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Scanning moving files">
            <a:extLst>
              <a:ext uri="{FF2B5EF4-FFF2-40B4-BE49-F238E27FC236}">
                <a16:creationId xmlns:a16="http://schemas.microsoft.com/office/drawing/2014/main" id="{A6176FE1-9D7A-4E78-A253-98F32AE8C2AD}"/>
              </a:ext>
            </a:extLst>
          </p:cNvPr>
          <p:cNvPicPr>
            <a:picLocks noGrp="1" noChangeAspect="1"/>
          </p:cNvPicPr>
          <p:nvPr>
            <p:ph sz="half" idx="1"/>
          </p:nvPr>
        </p:nvPicPr>
        <p:blipFill>
          <a:blip r:embed="rId3"/>
          <a:srcRect l="12167" r="91" b="1"/>
          <a:stretch/>
        </p:blipFill>
        <p:spPr>
          <a:xfrm>
            <a:off x="731521" y="2011679"/>
            <a:ext cx="4684352" cy="4297680"/>
          </a:xfrm>
          <a:prstGeom prst="rect">
            <a:avLst/>
          </a:prstGeom>
        </p:spPr>
      </p:pic>
      <p:sp>
        <p:nvSpPr>
          <p:cNvPr id="2" name="Title 1">
            <a:extLst>
              <a:ext uri="{FF2B5EF4-FFF2-40B4-BE49-F238E27FC236}">
                <a16:creationId xmlns:a16="http://schemas.microsoft.com/office/drawing/2014/main" id="{C179F179-83AE-16D3-A49F-CBA52745957B}"/>
              </a:ext>
            </a:extLst>
          </p:cNvPr>
          <p:cNvSpPr>
            <a:spLocks noGrp="1"/>
          </p:cNvSpPr>
          <p:nvPr>
            <p:ph type="title"/>
          </p:nvPr>
        </p:nvSpPr>
        <p:spPr>
          <a:xfrm>
            <a:off x="614679" y="548641"/>
            <a:ext cx="4779572" cy="1298448"/>
          </a:xfrm>
        </p:spPr>
        <p:txBody>
          <a:bodyPr vert="horz" lIns="91440" tIns="45720" rIns="91440" bIns="45720" rtlCol="0" anchor="t">
            <a:normAutofit/>
          </a:bodyPr>
          <a:lstStyle/>
          <a:p>
            <a:r>
              <a:rPr lang="en-US" b="1" kern="1200">
                <a:solidFill>
                  <a:schemeClr val="tx1"/>
                </a:solidFill>
                <a:latin typeface="+mj-lt"/>
                <a:ea typeface="+mj-ea"/>
                <a:cs typeface="+mj-cs"/>
              </a:rPr>
              <a:t>Examples of Retrieval Models</a:t>
            </a:r>
          </a:p>
        </p:txBody>
      </p:sp>
      <p:sp>
        <p:nvSpPr>
          <p:cNvPr id="4" name="Content Placeholder 3">
            <a:extLst>
              <a:ext uri="{FF2B5EF4-FFF2-40B4-BE49-F238E27FC236}">
                <a16:creationId xmlns:a16="http://schemas.microsoft.com/office/drawing/2014/main" id="{D118BFB5-5EEF-A0EA-D93D-6B38E71D8FEF}"/>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30551" y="548638"/>
            <a:ext cx="5546770" cy="5760721"/>
          </a:xfrm>
        </p:spPr>
        <p:txBody>
          <a:bodyPr>
            <a:normAutofit/>
          </a:bodyPr>
          <a:lstStyle/>
          <a:p>
            <a:pPr marL="0" indent="0">
              <a:spcBef>
                <a:spcPts val="2500"/>
              </a:spcBef>
              <a:buNone/>
            </a:pPr>
            <a:r>
              <a:rPr lang="en-US" sz="1400" b="1"/>
              <a:t>BERT-IR</a:t>
            </a:r>
          </a:p>
          <a:p>
            <a:pPr marL="0" lvl="1" indent="0">
              <a:buNone/>
            </a:pPr>
            <a:r>
              <a:rPr lang="en-US" sz="1400"/>
              <a:t>BERT-IR is a retrieval model used in RAG that encodes the query and documents using a pre-trained BERT model.</a:t>
            </a:r>
          </a:p>
          <a:p>
            <a:pPr marL="0" indent="0">
              <a:spcBef>
                <a:spcPts val="2500"/>
              </a:spcBef>
              <a:buNone/>
            </a:pPr>
            <a:r>
              <a:rPr lang="en-US" sz="1400" b="1"/>
              <a:t>DPR</a:t>
            </a:r>
          </a:p>
          <a:p>
            <a:pPr marL="0" lvl="1" indent="0">
              <a:buNone/>
            </a:pPr>
            <a:r>
              <a:rPr lang="en-US" sz="1400"/>
              <a:t>DPR is a retrieval model used in RAG that encodes the knowledge base and query using dense vector representations.</a:t>
            </a:r>
          </a:p>
          <a:p>
            <a:pPr marL="0" indent="0">
              <a:spcBef>
                <a:spcPts val="2500"/>
              </a:spcBef>
              <a:buNone/>
            </a:pPr>
            <a:r>
              <a:rPr lang="en-US" sz="1400" b="1"/>
              <a:t>BM25</a:t>
            </a:r>
          </a:p>
          <a:p>
            <a:pPr marL="0" lvl="1" indent="0">
              <a:buNone/>
            </a:pPr>
            <a:r>
              <a:rPr lang="en-US" sz="1400"/>
              <a:t>BM25 is a retrieval model used in RAG that is based on the traditional information retrieval technique using term frequency and inverse document frequency.</a:t>
            </a:r>
          </a:p>
          <a:p>
            <a:pPr marL="0" indent="0">
              <a:spcBef>
                <a:spcPts val="2500"/>
              </a:spcBef>
              <a:buNone/>
            </a:pPr>
            <a:r>
              <a:rPr lang="en-US" sz="1400" b="1"/>
              <a:t>TF-IDF</a:t>
            </a:r>
          </a:p>
          <a:p>
            <a:pPr marL="0" lvl="1" indent="0">
              <a:buNone/>
            </a:pPr>
            <a:r>
              <a:rPr lang="en-US" sz="1400"/>
              <a:t>TF-IDF is a retrieval model used in RAG that is based on the traditional information retrieval technique using term frequency and inverse document frequency.</a:t>
            </a:r>
          </a:p>
        </p:txBody>
      </p:sp>
    </p:spTree>
    <p:extLst>
      <p:ext uri="{BB962C8B-B14F-4D97-AF65-F5344CB8AC3E}">
        <p14:creationId xmlns:p14="http://schemas.microsoft.com/office/powerpoint/2010/main" val="28922501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A2791355-5820-8191-3D4D-1DFE0FCEDE98}"/>
              </a:ext>
            </a:extLst>
          </p:cNvPr>
          <p:cNvSpPr>
            <a:spLocks noGrp="1"/>
          </p:cNvSpPr>
          <p:nvPr>
            <p:ph type="title"/>
          </p:nvPr>
        </p:nvSpPr>
        <p:spPr>
          <a:xfrm>
            <a:off x="277091" y="1814321"/>
            <a:ext cx="7772400" cy="4560920"/>
          </a:xfrm>
        </p:spPr>
        <p:txBody>
          <a:bodyPr vert="horz" lIns="91440" tIns="45720" rIns="91440" bIns="45720" rtlCol="0" anchor="b">
            <a:normAutofit/>
          </a:bodyPr>
          <a:lstStyle/>
          <a:p>
            <a:r>
              <a:rPr lang="en-US" sz="7400"/>
              <a:t>Generation Component</a:t>
            </a:r>
          </a:p>
        </p:txBody>
      </p:sp>
    </p:spTree>
    <p:extLst>
      <p:ext uri="{BB962C8B-B14F-4D97-AF65-F5344CB8AC3E}">
        <p14:creationId xmlns:p14="http://schemas.microsoft.com/office/powerpoint/2010/main" val="168568362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Program coding on a computer screen">
            <a:extLst>
              <a:ext uri="{FF2B5EF4-FFF2-40B4-BE49-F238E27FC236}">
                <a16:creationId xmlns:a16="http://schemas.microsoft.com/office/drawing/2014/main" id="{C76B4FF0-24CA-4C8D-A060-13F34ED97D4B}"/>
              </a:ext>
            </a:extLst>
          </p:cNvPr>
          <p:cNvPicPr>
            <a:picLocks noGrp="1" noChangeAspect="1"/>
          </p:cNvPicPr>
          <p:nvPr>
            <p:ph sz="half" idx="1"/>
          </p:nvPr>
        </p:nvPicPr>
        <p:blipFill>
          <a:blip r:embed="rId3"/>
          <a:srcRect l="22004" r="15962" b="-2"/>
          <a:stretch/>
        </p:blipFill>
        <p:spPr>
          <a:xfrm>
            <a:off x="5818632" y="-1"/>
            <a:ext cx="6373368" cy="6857999"/>
          </a:xfrm>
          <a:prstGeom prst="rect">
            <a:avLst/>
          </a:prstGeom>
        </p:spPr>
      </p:pic>
      <p:sp>
        <p:nvSpPr>
          <p:cNvPr id="2" name="Title 1">
            <a:extLst>
              <a:ext uri="{FF2B5EF4-FFF2-40B4-BE49-F238E27FC236}">
                <a16:creationId xmlns:a16="http://schemas.microsoft.com/office/drawing/2014/main" id="{F0FCD6D9-33DE-91C5-D60D-CDD19CAFC657}"/>
              </a:ext>
            </a:extLst>
          </p:cNvPr>
          <p:cNvSpPr>
            <a:spLocks noGrp="1"/>
          </p:cNvSpPr>
          <p:nvPr>
            <p:ph type="title"/>
          </p:nvPr>
        </p:nvSpPr>
        <p:spPr>
          <a:xfrm>
            <a:off x="614680" y="603504"/>
            <a:ext cx="4361688" cy="1527048"/>
          </a:xfrm>
        </p:spPr>
        <p:txBody>
          <a:bodyPr vert="horz" lIns="91440" tIns="45720" rIns="91440" bIns="45720" rtlCol="0" anchor="b">
            <a:normAutofit/>
          </a:bodyPr>
          <a:lstStyle/>
          <a:p>
            <a:r>
              <a:rPr lang="en-US" sz="3300" b="1" kern="1200">
                <a:solidFill>
                  <a:schemeClr val="tx1"/>
                </a:solidFill>
                <a:latin typeface="+mj-lt"/>
                <a:ea typeface="+mj-ea"/>
                <a:cs typeface="+mj-cs"/>
              </a:rPr>
              <a:t>Language Models Used in Generation</a:t>
            </a:r>
          </a:p>
        </p:txBody>
      </p:sp>
      <p:sp>
        <p:nvSpPr>
          <p:cNvPr id="4" name="Content Placeholder 3">
            <a:extLst>
              <a:ext uri="{FF2B5EF4-FFF2-40B4-BE49-F238E27FC236}">
                <a16:creationId xmlns:a16="http://schemas.microsoft.com/office/drawing/2014/main" id="{F93A47D7-FBEF-35BB-8B36-2CB32972884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4679" y="2212848"/>
            <a:ext cx="4361688" cy="4096512"/>
          </a:xfrm>
        </p:spPr>
        <p:txBody>
          <a:bodyPr>
            <a:normAutofit/>
          </a:bodyPr>
          <a:lstStyle/>
          <a:p>
            <a:pPr marL="0" indent="0">
              <a:spcBef>
                <a:spcPts val="2500"/>
              </a:spcBef>
              <a:buNone/>
            </a:pPr>
            <a:r>
              <a:rPr lang="en-US" sz="1400" b="1"/>
              <a:t>N-grams and Language Models</a:t>
            </a:r>
          </a:p>
          <a:p>
            <a:pPr marL="0" lvl="1" indent="0">
              <a:buNone/>
            </a:pPr>
            <a:r>
              <a:rPr lang="en-US" sz="1400"/>
              <a:t>N-grams and Language Models are traditional statistical models used in RAG models for generating text output. These models use statistical probabilities to predict the next word or sequence of words in a sentence.</a:t>
            </a:r>
          </a:p>
          <a:p>
            <a:pPr marL="0" indent="0">
              <a:spcBef>
                <a:spcPts val="2500"/>
              </a:spcBef>
              <a:buNone/>
            </a:pPr>
            <a:r>
              <a:rPr lang="en-US" sz="1400" b="1"/>
              <a:t>GPT-3 and T5</a:t>
            </a:r>
          </a:p>
          <a:p>
            <a:pPr marL="0" lvl="1" indent="0">
              <a:buNone/>
            </a:pPr>
            <a:r>
              <a:rPr lang="en-US" sz="1400"/>
              <a:t>GPT-3 and T5 are neural network models used in RAG models for generating text output. These models use deep learning techniques to generate text output and can produce highly coherent and accurate results.</a:t>
            </a:r>
          </a:p>
        </p:txBody>
      </p:sp>
    </p:spTree>
    <p:extLst>
      <p:ext uri="{BB962C8B-B14F-4D97-AF65-F5344CB8AC3E}">
        <p14:creationId xmlns:p14="http://schemas.microsoft.com/office/powerpoint/2010/main" val="41362110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CA6F80-D392-A64E-3CF8-F28F1CCEE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Cloud computing concept isolated on white background">
            <a:extLst>
              <a:ext uri="{FF2B5EF4-FFF2-40B4-BE49-F238E27FC236}">
                <a16:creationId xmlns:a16="http://schemas.microsoft.com/office/drawing/2014/main" id="{E75CDD55-2380-4384-B5D6-CE231A0BC219}"/>
              </a:ext>
            </a:extLst>
          </p:cNvPr>
          <p:cNvPicPr>
            <a:picLocks noGrp="1" noChangeAspect="1"/>
          </p:cNvPicPr>
          <p:nvPr>
            <p:ph sz="half" idx="1"/>
          </p:nvPr>
        </p:nvPicPr>
        <p:blipFill>
          <a:blip r:embed="rId3"/>
          <a:srcRect l="8115" r="10140" b="3"/>
          <a:stretch/>
        </p:blipFill>
        <p:spPr>
          <a:xfrm>
            <a:off x="731521" y="2011679"/>
            <a:ext cx="4684352" cy="4297680"/>
          </a:xfrm>
          <a:prstGeom prst="rect">
            <a:avLst/>
          </a:prstGeom>
        </p:spPr>
      </p:pic>
      <p:sp>
        <p:nvSpPr>
          <p:cNvPr id="2" name="Title 1">
            <a:extLst>
              <a:ext uri="{FF2B5EF4-FFF2-40B4-BE49-F238E27FC236}">
                <a16:creationId xmlns:a16="http://schemas.microsoft.com/office/drawing/2014/main" id="{C47F228B-A0A8-F593-6AC0-FC754BB231AF}"/>
              </a:ext>
            </a:extLst>
          </p:cNvPr>
          <p:cNvSpPr>
            <a:spLocks noGrp="1"/>
          </p:cNvSpPr>
          <p:nvPr>
            <p:ph type="title"/>
          </p:nvPr>
        </p:nvSpPr>
        <p:spPr>
          <a:xfrm>
            <a:off x="614679" y="548641"/>
            <a:ext cx="4779572" cy="1298448"/>
          </a:xfrm>
        </p:spPr>
        <p:txBody>
          <a:bodyPr vert="horz" lIns="91440" tIns="45720" rIns="91440" bIns="45720" rtlCol="0" anchor="t">
            <a:normAutofit/>
          </a:bodyPr>
          <a:lstStyle/>
          <a:p>
            <a:r>
              <a:rPr lang="en-US" b="1" kern="1200">
                <a:solidFill>
                  <a:schemeClr val="tx1"/>
                </a:solidFill>
                <a:latin typeface="+mj-lt"/>
                <a:ea typeface="+mj-ea"/>
                <a:cs typeface="+mj-cs"/>
              </a:rPr>
              <a:t>Integration with Retrieval Results</a:t>
            </a:r>
          </a:p>
        </p:txBody>
      </p:sp>
      <p:sp>
        <p:nvSpPr>
          <p:cNvPr id="4" name="Content Placeholder 3">
            <a:extLst>
              <a:ext uri="{FF2B5EF4-FFF2-40B4-BE49-F238E27FC236}">
                <a16:creationId xmlns:a16="http://schemas.microsoft.com/office/drawing/2014/main" id="{484149A2-EEB5-F386-D6CE-83FE8DE93D9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30551" y="548638"/>
            <a:ext cx="5546770" cy="5760721"/>
          </a:xfrm>
        </p:spPr>
        <p:txBody>
          <a:bodyPr>
            <a:normAutofit/>
          </a:bodyPr>
          <a:lstStyle/>
          <a:p>
            <a:pPr marL="0" indent="0">
              <a:spcBef>
                <a:spcPts val="2500"/>
              </a:spcBef>
              <a:buNone/>
            </a:pPr>
            <a:r>
              <a:rPr lang="en-US" sz="1400" b="1"/>
              <a:t>Integration of Retrieval and Generation Components</a:t>
            </a:r>
          </a:p>
          <a:p>
            <a:pPr marL="0" lvl="1" indent="0">
              <a:buNone/>
            </a:pPr>
            <a:r>
              <a:rPr lang="en-US" sz="1400"/>
              <a:t>The integration of retrieval and generation components is crucial for producing accurate and informative text. This can be done using techniques such as template-based generation or sequence-to-sequence models.</a:t>
            </a:r>
          </a:p>
          <a:p>
            <a:pPr marL="0" indent="0">
              <a:spcBef>
                <a:spcPts val="2500"/>
              </a:spcBef>
              <a:buNone/>
            </a:pPr>
            <a:r>
              <a:rPr lang="en-US" sz="1400" b="1"/>
              <a:t>Template-Based Generation</a:t>
            </a:r>
          </a:p>
          <a:p>
            <a:pPr marL="0" lvl="1" indent="0">
              <a:buNone/>
            </a:pPr>
            <a:r>
              <a:rPr lang="en-US" sz="1400"/>
              <a:t>Template-based generation is a technique used for integrating the output of the retrieval component with the generation component. It involves filling in pre-defined templates with relevant information retrieved from the retrieval component.</a:t>
            </a:r>
          </a:p>
          <a:p>
            <a:pPr marL="0" indent="0">
              <a:spcBef>
                <a:spcPts val="2500"/>
              </a:spcBef>
              <a:buNone/>
            </a:pPr>
            <a:r>
              <a:rPr lang="en-US" sz="1400" b="1"/>
              <a:t>Sequence-to-Sequence Models</a:t>
            </a:r>
          </a:p>
          <a:p>
            <a:pPr marL="0" lvl="1" indent="0">
              <a:buNone/>
            </a:pPr>
            <a:r>
              <a:rPr lang="en-US" sz="1400"/>
              <a:t>Sequence-to-sequence models are a more advanced technique used for integrating the output of the retrieval component with the generation component. They involve training a model to generate text based on a sequence of input and output pairs, where the input is the retrieved information and the output is the generated text.</a:t>
            </a:r>
          </a:p>
        </p:txBody>
      </p:sp>
    </p:spTree>
    <p:extLst>
      <p:ext uri="{BB962C8B-B14F-4D97-AF65-F5344CB8AC3E}">
        <p14:creationId xmlns:p14="http://schemas.microsoft.com/office/powerpoint/2010/main" val="3863728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4D2207-AA67-DAD1-D42E-7A07328CA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Network with cubes on note pad">
            <a:extLst>
              <a:ext uri="{FF2B5EF4-FFF2-40B4-BE49-F238E27FC236}">
                <a16:creationId xmlns:a16="http://schemas.microsoft.com/office/drawing/2014/main" id="{CE485E14-7BAB-4D84-9190-2A09E2CDF559}"/>
              </a:ext>
            </a:extLst>
          </p:cNvPr>
          <p:cNvPicPr>
            <a:picLocks noGrp="1" noChangeAspect="1"/>
          </p:cNvPicPr>
          <p:nvPr>
            <p:ph sz="half" idx="1"/>
          </p:nvPr>
        </p:nvPicPr>
        <p:blipFill>
          <a:blip r:embed="rId3"/>
          <a:srcRect l="22562" r="23213" b="2"/>
          <a:stretch/>
        </p:blipFill>
        <p:spPr>
          <a:xfrm>
            <a:off x="727382" y="2008094"/>
            <a:ext cx="3494314" cy="4301265"/>
          </a:xfrm>
          <a:prstGeom prst="rect">
            <a:avLst/>
          </a:prstGeom>
        </p:spPr>
      </p:pic>
      <p:sp>
        <p:nvSpPr>
          <p:cNvPr id="2" name="Title 1">
            <a:extLst>
              <a:ext uri="{FF2B5EF4-FFF2-40B4-BE49-F238E27FC236}">
                <a16:creationId xmlns:a16="http://schemas.microsoft.com/office/drawing/2014/main" id="{D6DA95AD-B80D-4C63-5606-903567A8A286}"/>
              </a:ext>
            </a:extLst>
          </p:cNvPr>
          <p:cNvSpPr>
            <a:spLocks noGrp="1"/>
          </p:cNvSpPr>
          <p:nvPr>
            <p:ph type="title"/>
          </p:nvPr>
        </p:nvSpPr>
        <p:spPr>
          <a:xfrm>
            <a:off x="614681" y="548639"/>
            <a:ext cx="3657600" cy="1294379"/>
          </a:xfrm>
        </p:spPr>
        <p:txBody>
          <a:bodyPr vert="horz" lIns="91440" tIns="45720" rIns="91440" bIns="45720" rtlCol="0" anchor="t">
            <a:normAutofit/>
          </a:bodyPr>
          <a:lstStyle/>
          <a:p>
            <a:r>
              <a:rPr lang="en-US" sz="2800" b="1" kern="1200">
                <a:solidFill>
                  <a:schemeClr val="tx1"/>
                </a:solidFill>
                <a:latin typeface="+mj-lt"/>
                <a:ea typeface="+mj-ea"/>
                <a:cs typeface="+mj-cs"/>
              </a:rPr>
              <a:t>Examples of Generation Models</a:t>
            </a:r>
          </a:p>
        </p:txBody>
      </p:sp>
      <p:sp>
        <p:nvSpPr>
          <p:cNvPr id="4" name="Content Placeholder 3">
            <a:extLst>
              <a:ext uri="{FF2B5EF4-FFF2-40B4-BE49-F238E27FC236}">
                <a16:creationId xmlns:a16="http://schemas.microsoft.com/office/drawing/2014/main" id="{0A4DA7E0-3251-80F0-7C7D-80726CDDE55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15885" y="548638"/>
            <a:ext cx="6561437" cy="5760721"/>
          </a:xfrm>
        </p:spPr>
        <p:txBody>
          <a:bodyPr>
            <a:normAutofit/>
          </a:bodyPr>
          <a:lstStyle/>
          <a:p>
            <a:pPr marL="0" indent="0">
              <a:spcBef>
                <a:spcPts val="2500"/>
              </a:spcBef>
              <a:buNone/>
            </a:pPr>
            <a:r>
              <a:rPr lang="en-US" sz="1300" b="1"/>
              <a:t>GPT-3</a:t>
            </a:r>
          </a:p>
          <a:p>
            <a:pPr marL="0" lvl="1" indent="0">
              <a:buNone/>
            </a:pPr>
            <a:r>
              <a:rPr lang="en-US" sz="1300"/>
              <a:t>GPT-3 is a state-of-the-art language model based on transformer architectures and is one of the most powerful models in RAG. It has been used for a variety of NLP tasks, including text generation and language translation.</a:t>
            </a:r>
          </a:p>
          <a:p>
            <a:pPr marL="0" indent="0">
              <a:spcBef>
                <a:spcPts val="2500"/>
              </a:spcBef>
              <a:buNone/>
            </a:pPr>
            <a:r>
              <a:rPr lang="en-US" sz="1300" b="1"/>
              <a:t>T5</a:t>
            </a:r>
          </a:p>
          <a:p>
            <a:pPr marL="0" lvl="1" indent="0">
              <a:buNone/>
            </a:pPr>
            <a:r>
              <a:rPr lang="en-US" sz="1300"/>
              <a:t>T5 is a sequence-to-sequence model that can perform a variety of NLP tasks, such as text summarization, language translation, and question answering. It is used extensively in RAG and is known for its versatility and accuracy.</a:t>
            </a:r>
          </a:p>
          <a:p>
            <a:pPr marL="0" indent="0">
              <a:spcBef>
                <a:spcPts val="2500"/>
              </a:spcBef>
              <a:buNone/>
            </a:pPr>
            <a:r>
              <a:rPr lang="en-US" sz="1300" b="1"/>
              <a:t>BART</a:t>
            </a:r>
          </a:p>
          <a:p>
            <a:pPr marL="0" lvl="1" indent="0">
              <a:buNone/>
            </a:pPr>
            <a:r>
              <a:rPr lang="en-US" sz="1300"/>
              <a:t>BART is a generative model used in RAG that is based on transformer architectures. It has been used for a variety of NLP tasks, such as text summarization and language translation, and is known for its high performance and accuracy.</a:t>
            </a:r>
          </a:p>
          <a:p>
            <a:pPr marL="0" indent="0">
              <a:spcBef>
                <a:spcPts val="2500"/>
              </a:spcBef>
              <a:buNone/>
            </a:pPr>
            <a:r>
              <a:rPr lang="en-US" sz="1300" b="1"/>
              <a:t>GShard</a:t>
            </a:r>
          </a:p>
          <a:p>
            <a:pPr marL="0" lvl="1" indent="0">
              <a:buNone/>
            </a:pPr>
            <a:r>
              <a:rPr lang="en-US" sz="1300"/>
              <a:t>GShard is a distributed training framework used in RAG that can handle large-scale models and training data. It is known for its scalability and efficiency and has been used to train some of the largest language models to date.</a:t>
            </a:r>
          </a:p>
        </p:txBody>
      </p:sp>
    </p:spTree>
    <p:extLst>
      <p:ext uri="{BB962C8B-B14F-4D97-AF65-F5344CB8AC3E}">
        <p14:creationId xmlns:p14="http://schemas.microsoft.com/office/powerpoint/2010/main" val="32677673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CB184B0E-27A4-FFF8-369B-546F00D3670C}"/>
              </a:ext>
            </a:extLst>
          </p:cNvPr>
          <p:cNvSpPr>
            <a:spLocks noGrp="1"/>
          </p:cNvSpPr>
          <p:nvPr>
            <p:ph type="title"/>
          </p:nvPr>
        </p:nvSpPr>
        <p:spPr>
          <a:xfrm>
            <a:off x="277091" y="1814321"/>
            <a:ext cx="7772400" cy="4560920"/>
          </a:xfrm>
        </p:spPr>
        <p:txBody>
          <a:bodyPr vert="horz" lIns="91440" tIns="45720" rIns="91440" bIns="45720" rtlCol="0" anchor="b">
            <a:normAutofit/>
          </a:bodyPr>
          <a:lstStyle/>
          <a:p>
            <a:r>
              <a:rPr lang="en-US" sz="7400"/>
              <a:t>RAG Training and Fine-Tuning</a:t>
            </a:r>
          </a:p>
        </p:txBody>
      </p:sp>
    </p:spTree>
    <p:extLst>
      <p:ext uri="{BB962C8B-B14F-4D97-AF65-F5344CB8AC3E}">
        <p14:creationId xmlns:p14="http://schemas.microsoft.com/office/powerpoint/2010/main" val="133223864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CA6F80-D392-A64E-3CF8-F28F1CCEE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Hands repairing computer tech component">
            <a:extLst>
              <a:ext uri="{FF2B5EF4-FFF2-40B4-BE49-F238E27FC236}">
                <a16:creationId xmlns:a16="http://schemas.microsoft.com/office/drawing/2014/main" id="{6602620A-0352-45AC-B86C-167E96F48501}"/>
              </a:ext>
            </a:extLst>
          </p:cNvPr>
          <p:cNvPicPr>
            <a:picLocks noGrp="1" noChangeAspect="1"/>
          </p:cNvPicPr>
          <p:nvPr>
            <p:ph sz="half" idx="1"/>
          </p:nvPr>
        </p:nvPicPr>
        <p:blipFill>
          <a:blip r:embed="rId3"/>
          <a:srcRect l="18239" r="9004" b="-1"/>
          <a:stretch/>
        </p:blipFill>
        <p:spPr>
          <a:xfrm>
            <a:off x="731521" y="2011679"/>
            <a:ext cx="4684352" cy="4297680"/>
          </a:xfrm>
          <a:prstGeom prst="rect">
            <a:avLst/>
          </a:prstGeom>
        </p:spPr>
      </p:pic>
      <p:sp>
        <p:nvSpPr>
          <p:cNvPr id="2" name="Title 1">
            <a:extLst>
              <a:ext uri="{FF2B5EF4-FFF2-40B4-BE49-F238E27FC236}">
                <a16:creationId xmlns:a16="http://schemas.microsoft.com/office/drawing/2014/main" id="{0C30CFA6-2797-B1A4-2FF9-F25A8D90321D}"/>
              </a:ext>
            </a:extLst>
          </p:cNvPr>
          <p:cNvSpPr>
            <a:spLocks noGrp="1"/>
          </p:cNvSpPr>
          <p:nvPr>
            <p:ph type="title"/>
          </p:nvPr>
        </p:nvSpPr>
        <p:spPr>
          <a:xfrm>
            <a:off x="614679" y="548641"/>
            <a:ext cx="4779572" cy="1298448"/>
          </a:xfrm>
        </p:spPr>
        <p:txBody>
          <a:bodyPr vert="horz" lIns="91440" tIns="45720" rIns="91440" bIns="45720" rtlCol="0" anchor="t">
            <a:normAutofit/>
          </a:bodyPr>
          <a:lstStyle/>
          <a:p>
            <a:r>
              <a:rPr lang="en-US" b="1" kern="1200">
                <a:solidFill>
                  <a:schemeClr val="tx1"/>
                </a:solidFill>
                <a:latin typeface="+mj-lt"/>
                <a:ea typeface="+mj-ea"/>
                <a:cs typeface="+mj-cs"/>
              </a:rPr>
              <a:t>Training Pipelines</a:t>
            </a:r>
          </a:p>
        </p:txBody>
      </p:sp>
      <p:sp>
        <p:nvSpPr>
          <p:cNvPr id="4" name="Content Placeholder 3">
            <a:extLst>
              <a:ext uri="{FF2B5EF4-FFF2-40B4-BE49-F238E27FC236}">
                <a16:creationId xmlns:a16="http://schemas.microsoft.com/office/drawing/2014/main" id="{5EB6827F-49F6-B05F-DBC7-143602E5217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30551" y="548638"/>
            <a:ext cx="5546770" cy="5760721"/>
          </a:xfrm>
        </p:spPr>
        <p:txBody>
          <a:bodyPr>
            <a:normAutofit/>
          </a:bodyPr>
          <a:lstStyle/>
          <a:p>
            <a:pPr marL="0" indent="0">
              <a:spcBef>
                <a:spcPts val="2500"/>
              </a:spcBef>
              <a:buNone/>
            </a:pPr>
            <a:r>
              <a:rPr lang="en-US" sz="1400" b="1"/>
              <a:t>Supervised and Unsupervised Techniques</a:t>
            </a:r>
          </a:p>
          <a:p>
            <a:pPr marL="0" lvl="1" indent="0">
              <a:buNone/>
            </a:pPr>
            <a:r>
              <a:rPr lang="en-US" sz="1400"/>
              <a:t>RAG models are trained using a combination of supervised and unsupervised learning techniques, such as pre-training the retrieval component using unsupervised techniques like BERT and fine-tuning the generation component using supervised learning techniques like maximum likelihood estimation.</a:t>
            </a:r>
          </a:p>
          <a:p>
            <a:pPr marL="0" indent="0">
              <a:spcBef>
                <a:spcPts val="2500"/>
              </a:spcBef>
              <a:buNone/>
            </a:pPr>
            <a:r>
              <a:rPr lang="en-US" sz="1400" b="1"/>
              <a:t>Pre-Training with Large-Scale Techniques</a:t>
            </a:r>
          </a:p>
          <a:p>
            <a:pPr marL="0" lvl="1" indent="0">
              <a:buNone/>
            </a:pPr>
            <a:r>
              <a:rPr lang="en-US" sz="1400"/>
              <a:t>Unsupervised learning techniques like BERT are used to pre-train the retrieval component of RAG models. BERT is a large-scale technique that enables models to learn contextual relations between words or subwords in a sentence.</a:t>
            </a:r>
          </a:p>
          <a:p>
            <a:pPr marL="0" indent="0">
              <a:spcBef>
                <a:spcPts val="2500"/>
              </a:spcBef>
              <a:buNone/>
            </a:pPr>
            <a:r>
              <a:rPr lang="en-US" sz="1400" b="1"/>
              <a:t>Fine-Tuning with Supervised Learning</a:t>
            </a:r>
          </a:p>
          <a:p>
            <a:pPr marL="0" lvl="1" indent="0">
              <a:buNone/>
            </a:pPr>
            <a:r>
              <a:rPr lang="en-US" sz="1400"/>
              <a:t>Supervised learning techniques like maximum likelihood estimation are used to fine-tune the generation component of RAG models. Maximum likelihood estimation is a technique used to estimate the parameters of a probability distribution.</a:t>
            </a:r>
          </a:p>
        </p:txBody>
      </p:sp>
    </p:spTree>
    <p:extLst>
      <p:ext uri="{BB962C8B-B14F-4D97-AF65-F5344CB8AC3E}">
        <p14:creationId xmlns:p14="http://schemas.microsoft.com/office/powerpoint/2010/main" val="22834554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CA6F80-D392-A64E-3CF8-F28F1CCEE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A car made of blades of grass on white background.">
            <a:extLst>
              <a:ext uri="{FF2B5EF4-FFF2-40B4-BE49-F238E27FC236}">
                <a16:creationId xmlns:a16="http://schemas.microsoft.com/office/drawing/2014/main" id="{A66394CF-5A42-419D-9590-B28B88E1D93B}"/>
              </a:ext>
            </a:extLst>
          </p:cNvPr>
          <p:cNvPicPr>
            <a:picLocks noGrp="1" noChangeAspect="1"/>
          </p:cNvPicPr>
          <p:nvPr>
            <p:ph sz="half" idx="1"/>
          </p:nvPr>
        </p:nvPicPr>
        <p:blipFill>
          <a:blip r:embed="rId3"/>
          <a:srcRect l="21590" r="5381" b="-1"/>
          <a:stretch/>
        </p:blipFill>
        <p:spPr>
          <a:xfrm>
            <a:off x="731521" y="2011679"/>
            <a:ext cx="4684352" cy="4297680"/>
          </a:xfrm>
          <a:prstGeom prst="rect">
            <a:avLst/>
          </a:prstGeom>
        </p:spPr>
      </p:pic>
      <p:sp>
        <p:nvSpPr>
          <p:cNvPr id="2" name="Title 1">
            <a:extLst>
              <a:ext uri="{FF2B5EF4-FFF2-40B4-BE49-F238E27FC236}">
                <a16:creationId xmlns:a16="http://schemas.microsoft.com/office/drawing/2014/main" id="{E52C2BF2-E5A7-CFAD-10A2-DEF4601677B1}"/>
              </a:ext>
            </a:extLst>
          </p:cNvPr>
          <p:cNvSpPr>
            <a:spLocks noGrp="1"/>
          </p:cNvSpPr>
          <p:nvPr>
            <p:ph type="title"/>
          </p:nvPr>
        </p:nvSpPr>
        <p:spPr>
          <a:xfrm>
            <a:off x="614679" y="548641"/>
            <a:ext cx="4779572" cy="1298448"/>
          </a:xfrm>
        </p:spPr>
        <p:txBody>
          <a:bodyPr vert="horz" lIns="91440" tIns="45720" rIns="91440" bIns="45720" rtlCol="0" anchor="t">
            <a:normAutofit/>
          </a:bodyPr>
          <a:lstStyle/>
          <a:p>
            <a:r>
              <a:rPr lang="en-US" b="1" kern="1200">
                <a:solidFill>
                  <a:schemeClr val="tx1"/>
                </a:solidFill>
                <a:latin typeface="+mj-lt"/>
                <a:ea typeface="+mj-ea"/>
                <a:cs typeface="+mj-cs"/>
              </a:rPr>
              <a:t>Fine-Tuning Techniques</a:t>
            </a:r>
          </a:p>
        </p:txBody>
      </p:sp>
      <p:sp>
        <p:nvSpPr>
          <p:cNvPr id="4" name="Content Placeholder 3">
            <a:extLst>
              <a:ext uri="{FF2B5EF4-FFF2-40B4-BE49-F238E27FC236}">
                <a16:creationId xmlns:a16="http://schemas.microsoft.com/office/drawing/2014/main" id="{9CF977A9-412A-C8F4-3F09-E0BA31073EE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30551" y="548638"/>
            <a:ext cx="5546770" cy="5760721"/>
          </a:xfrm>
        </p:spPr>
        <p:txBody>
          <a:bodyPr>
            <a:normAutofit/>
          </a:bodyPr>
          <a:lstStyle/>
          <a:p>
            <a:pPr marL="0" indent="0">
              <a:spcBef>
                <a:spcPts val="2500"/>
              </a:spcBef>
              <a:buNone/>
            </a:pPr>
            <a:r>
              <a:rPr lang="en-US" sz="1400" b="1"/>
              <a:t>Transfer Learning</a:t>
            </a:r>
          </a:p>
          <a:p>
            <a:pPr marL="0" lvl="1" indent="0">
              <a:buNone/>
            </a:pPr>
            <a:r>
              <a:rPr lang="en-US" sz="1400"/>
              <a:t>Transfer learning is a fine-tuning technique that involves using knowledge learned from one domain or task to improve the performance of the model on a new domain or task. It can be useful when there is limited labeled data available for the new task.</a:t>
            </a:r>
          </a:p>
          <a:p>
            <a:pPr marL="0" indent="0">
              <a:spcBef>
                <a:spcPts val="2500"/>
              </a:spcBef>
              <a:buNone/>
            </a:pPr>
            <a:r>
              <a:rPr lang="en-US" sz="1400" b="1"/>
              <a:t>Multi-Task Learning</a:t>
            </a:r>
          </a:p>
          <a:p>
            <a:pPr marL="0" lvl="1" indent="0">
              <a:buNone/>
            </a:pPr>
            <a:r>
              <a:rPr lang="en-US" sz="1400"/>
              <a:t>Multi-task learning is a fine-tuning technique that involves training the model to perform multiple related tasks simultaneously, which can help improve the performance of the model by leveraging shared information across tasks.</a:t>
            </a:r>
          </a:p>
          <a:p>
            <a:pPr marL="0" indent="0">
              <a:spcBef>
                <a:spcPts val="2500"/>
              </a:spcBef>
              <a:buNone/>
            </a:pPr>
            <a:r>
              <a:rPr lang="en-US" sz="1400" b="1"/>
              <a:t>Reinforcement Learning</a:t>
            </a:r>
          </a:p>
          <a:p>
            <a:pPr marL="0" lvl="1" indent="0">
              <a:buNone/>
            </a:pPr>
            <a:r>
              <a:rPr lang="en-US" sz="1400"/>
              <a:t>Reinforcement learning is a fine-tuning technique that involves training the model to make decisions based on rewards and punishments, which can help improve the performance of the model in dynamic environments.</a:t>
            </a:r>
          </a:p>
        </p:txBody>
      </p:sp>
    </p:spTree>
    <p:extLst>
      <p:ext uri="{BB962C8B-B14F-4D97-AF65-F5344CB8AC3E}">
        <p14:creationId xmlns:p14="http://schemas.microsoft.com/office/powerpoint/2010/main" val="41445586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CC1E4F-F1F0-B945-BE50-C72A7103E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Chalk board">
            <a:extLst>
              <a:ext uri="{FF2B5EF4-FFF2-40B4-BE49-F238E27FC236}">
                <a16:creationId xmlns:a16="http://schemas.microsoft.com/office/drawing/2014/main" id="{7A64D6BD-1588-4277-A02B-F81630FED3BA}"/>
              </a:ext>
            </a:extLst>
          </p:cNvPr>
          <p:cNvPicPr>
            <a:picLocks noGrp="1" noChangeAspect="1"/>
          </p:cNvPicPr>
          <p:nvPr>
            <p:ph sz="half" idx="1"/>
          </p:nvPr>
        </p:nvPicPr>
        <p:blipFill>
          <a:blip r:embed="rId3"/>
          <a:srcRect l="8935" r="8288" b="-2"/>
          <a:stretch/>
        </p:blipFill>
        <p:spPr>
          <a:xfrm>
            <a:off x="20" y="10"/>
            <a:ext cx="7723393" cy="6857990"/>
          </a:xfrm>
          <a:prstGeom prst="rect">
            <a:avLst/>
          </a:prstGeom>
        </p:spPr>
      </p:pic>
      <p:sp>
        <p:nvSpPr>
          <p:cNvPr id="2" name="Title 1">
            <a:extLst>
              <a:ext uri="{FF2B5EF4-FFF2-40B4-BE49-F238E27FC236}">
                <a16:creationId xmlns:a16="http://schemas.microsoft.com/office/drawing/2014/main" id="{6E5CCA8C-04EC-BFD4-C2D4-587743829392}"/>
              </a:ext>
            </a:extLst>
          </p:cNvPr>
          <p:cNvSpPr>
            <a:spLocks noGrp="1"/>
          </p:cNvSpPr>
          <p:nvPr>
            <p:ph type="title"/>
          </p:nvPr>
        </p:nvSpPr>
        <p:spPr>
          <a:xfrm>
            <a:off x="8270421" y="1387929"/>
            <a:ext cx="3212502" cy="1942773"/>
          </a:xfrm>
        </p:spPr>
        <p:txBody>
          <a:bodyPr vert="horz" lIns="91440" tIns="45720" rIns="91440" bIns="45720" rtlCol="0" anchor="b">
            <a:normAutofit/>
          </a:bodyPr>
          <a:lstStyle/>
          <a:p>
            <a:r>
              <a:rPr lang="en-US" b="1" kern="1200">
                <a:solidFill>
                  <a:schemeClr val="tx1"/>
                </a:solidFill>
                <a:latin typeface="+mj-lt"/>
                <a:ea typeface="+mj-ea"/>
                <a:cs typeface="+mj-cs"/>
              </a:rPr>
              <a:t>Performance Evaluation Metrics</a:t>
            </a:r>
          </a:p>
        </p:txBody>
      </p:sp>
      <p:sp>
        <p:nvSpPr>
          <p:cNvPr id="4" name="Content Placeholder 3">
            <a:extLst>
              <a:ext uri="{FF2B5EF4-FFF2-40B4-BE49-F238E27FC236}">
                <a16:creationId xmlns:a16="http://schemas.microsoft.com/office/drawing/2014/main" id="{DE5D9852-22CF-0A0F-634D-B7F8F079D540}"/>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270421" y="3412998"/>
            <a:ext cx="3212502" cy="2767366"/>
          </a:xfrm>
        </p:spPr>
        <p:txBody>
          <a:bodyPr>
            <a:normAutofit/>
          </a:bodyPr>
          <a:lstStyle/>
          <a:p>
            <a:pPr marL="0" indent="0">
              <a:spcBef>
                <a:spcPts val="2500"/>
              </a:spcBef>
              <a:buNone/>
            </a:pPr>
            <a:endParaRPr lang="en-US" sz="1400" b="1"/>
          </a:p>
          <a:p>
            <a:pPr marL="0" lvl="1" indent="0">
              <a:buNone/>
            </a:pPr>
            <a:r>
              <a:rPr lang="en-US" sz="1400"/>
              <a:t>RAG models can be evaluated using metrics such as accuracy, precision, recall, and F1 score, which provide insights into the quality of generated text and the relevance of the retrieved information.</a:t>
            </a:r>
          </a:p>
        </p:txBody>
      </p:sp>
    </p:spTree>
    <p:extLst>
      <p:ext uri="{BB962C8B-B14F-4D97-AF65-F5344CB8AC3E}">
        <p14:creationId xmlns:p14="http://schemas.microsoft.com/office/powerpoint/2010/main" val="37787471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D0835941-C5D5-7870-9ECC-901384B1257F}"/>
              </a:ext>
            </a:extLst>
          </p:cNvPr>
          <p:cNvSpPr>
            <a:spLocks noGrp="1"/>
          </p:cNvSpPr>
          <p:nvPr>
            <p:ph type="title"/>
          </p:nvPr>
        </p:nvSpPr>
        <p:spPr>
          <a:xfrm>
            <a:off x="277091" y="1814321"/>
            <a:ext cx="7772400" cy="4560920"/>
          </a:xfrm>
        </p:spPr>
        <p:txBody>
          <a:bodyPr vert="horz" lIns="91440" tIns="45720" rIns="91440" bIns="45720" rtlCol="0" anchor="b">
            <a:normAutofit/>
          </a:bodyPr>
          <a:lstStyle/>
          <a:p>
            <a:r>
              <a:rPr lang="en-US" sz="7400"/>
              <a:t>Applications and Use Cases</a:t>
            </a:r>
          </a:p>
        </p:txBody>
      </p:sp>
    </p:spTree>
    <p:extLst>
      <p:ext uri="{BB962C8B-B14F-4D97-AF65-F5344CB8AC3E}">
        <p14:creationId xmlns:p14="http://schemas.microsoft.com/office/powerpoint/2010/main" val="72335372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Loving Couple made of clay">
            <a:extLst>
              <a:ext uri="{FF2B5EF4-FFF2-40B4-BE49-F238E27FC236}">
                <a16:creationId xmlns:a16="http://schemas.microsoft.com/office/drawing/2014/main" id="{AEE46543-6646-41DE-B95C-62CCFFDB2767}"/>
              </a:ext>
            </a:extLst>
          </p:cNvPr>
          <p:cNvPicPr>
            <a:picLocks noGrp="1" noChangeAspect="1"/>
          </p:cNvPicPr>
          <p:nvPr>
            <p:ph sz="half" idx="1"/>
          </p:nvPr>
        </p:nvPicPr>
        <p:blipFill>
          <a:blip r:embed="rId3"/>
          <a:srcRect l="16382" r="13918"/>
          <a:stretch/>
        </p:blipFill>
        <p:spPr>
          <a:xfrm>
            <a:off x="5818632" y="-1"/>
            <a:ext cx="6373368" cy="6857999"/>
          </a:xfrm>
          <a:prstGeom prst="rect">
            <a:avLst/>
          </a:prstGeom>
        </p:spPr>
      </p:pic>
      <p:sp>
        <p:nvSpPr>
          <p:cNvPr id="2" name="Title 1">
            <a:extLst>
              <a:ext uri="{FF2B5EF4-FFF2-40B4-BE49-F238E27FC236}">
                <a16:creationId xmlns:a16="http://schemas.microsoft.com/office/drawing/2014/main" id="{2CDED519-4289-9467-8147-7B362D1E9263}"/>
              </a:ext>
            </a:extLst>
          </p:cNvPr>
          <p:cNvSpPr>
            <a:spLocks noGrp="1"/>
          </p:cNvSpPr>
          <p:nvPr>
            <p:ph type="title"/>
          </p:nvPr>
        </p:nvSpPr>
        <p:spPr>
          <a:xfrm>
            <a:off x="614680" y="603504"/>
            <a:ext cx="4361688" cy="1527048"/>
          </a:xfrm>
        </p:spPr>
        <p:txBody>
          <a:bodyPr vert="horz" lIns="91440" tIns="45720" rIns="91440" bIns="45720" rtlCol="0" anchor="b">
            <a:normAutofit/>
          </a:bodyPr>
          <a:lstStyle/>
          <a:p>
            <a:r>
              <a:rPr lang="en-US" b="1" kern="1200">
                <a:solidFill>
                  <a:schemeClr val="tx1"/>
                </a:solidFill>
                <a:latin typeface="+mj-lt"/>
                <a:ea typeface="+mj-ea"/>
                <a:cs typeface="+mj-cs"/>
              </a:rPr>
              <a:t>Outline</a:t>
            </a:r>
          </a:p>
        </p:txBody>
      </p:sp>
      <p:sp>
        <p:nvSpPr>
          <p:cNvPr id="4" name="Content Placeholder 3">
            <a:extLst>
              <a:ext uri="{FF2B5EF4-FFF2-40B4-BE49-F238E27FC236}">
                <a16:creationId xmlns:a16="http://schemas.microsoft.com/office/drawing/2014/main" id="{C5F3D5B9-8510-CAF7-FC85-BC6A8A21D95F}"/>
              </a:ext>
            </a:extLst>
          </p:cNvPr>
          <p:cNvSpPr>
            <a:spLocks noGrp="1"/>
          </p:cNvSpPr>
          <p:nvPr>
            <p:ph sz="half" idx="2"/>
          </p:nvPr>
        </p:nvSpPr>
        <p:spPr>
          <a:xfrm>
            <a:off x="614679" y="2212848"/>
            <a:ext cx="4361688" cy="4096512"/>
          </a:xfrm>
        </p:spPr>
        <p:txBody>
          <a:bodyPr vert="horz" lIns="91440" tIns="45720" rIns="91440" bIns="45720" rtlCol="0">
            <a:normAutofit/>
          </a:bodyPr>
          <a:lstStyle/>
          <a:p>
            <a:r>
              <a:rPr lang="en-US" sz="1800"/>
              <a:t>Introduction to Retrieval-Augmented Generation</a:t>
            </a:r>
          </a:p>
          <a:p>
            <a:r>
              <a:rPr lang="en-US" sz="1800"/>
              <a:t>Retrieval Component</a:t>
            </a:r>
          </a:p>
          <a:p>
            <a:r>
              <a:rPr lang="en-US" sz="1800"/>
              <a:t>Generation Component</a:t>
            </a:r>
          </a:p>
          <a:p>
            <a:r>
              <a:rPr lang="en-US" sz="1800"/>
              <a:t>RAG Training and Fine-Tuning</a:t>
            </a:r>
          </a:p>
          <a:p>
            <a:r>
              <a:rPr lang="en-US" sz="1800"/>
              <a:t>Applications and Use Cases</a:t>
            </a:r>
          </a:p>
          <a:p>
            <a:r>
              <a:rPr lang="en-US" sz="1800"/>
              <a:t>Future Directions and Challenges</a:t>
            </a:r>
          </a:p>
        </p:txBody>
      </p:sp>
    </p:spTree>
    <p:extLst>
      <p:ext uri="{BB962C8B-B14F-4D97-AF65-F5344CB8AC3E}">
        <p14:creationId xmlns:p14="http://schemas.microsoft.com/office/powerpoint/2010/main" val="11030505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rtificial Intelligence digital concept with brain shape">
            <a:extLst>
              <a:ext uri="{FF2B5EF4-FFF2-40B4-BE49-F238E27FC236}">
                <a16:creationId xmlns:a16="http://schemas.microsoft.com/office/drawing/2014/main" id="{F7C640DB-BFB3-40D5-B6CB-09AD34A36545}"/>
              </a:ext>
            </a:extLst>
          </p:cNvPr>
          <p:cNvPicPr>
            <a:picLocks noGrp="1" noChangeAspect="1"/>
          </p:cNvPicPr>
          <p:nvPr>
            <p:ph sz="half" idx="1"/>
          </p:nvPr>
        </p:nvPicPr>
        <p:blipFill>
          <a:blip r:embed="rId3"/>
          <a:srcRect l="30731" r="16994"/>
          <a:stretch/>
        </p:blipFill>
        <p:spPr>
          <a:xfrm>
            <a:off x="5818632" y="-1"/>
            <a:ext cx="6373368" cy="6857999"/>
          </a:xfrm>
          <a:prstGeom prst="rect">
            <a:avLst/>
          </a:prstGeom>
        </p:spPr>
      </p:pic>
      <p:sp>
        <p:nvSpPr>
          <p:cNvPr id="2" name="Title 1">
            <a:extLst>
              <a:ext uri="{FF2B5EF4-FFF2-40B4-BE49-F238E27FC236}">
                <a16:creationId xmlns:a16="http://schemas.microsoft.com/office/drawing/2014/main" id="{05359B85-9383-D04C-BF8C-50696CC6B967}"/>
              </a:ext>
            </a:extLst>
          </p:cNvPr>
          <p:cNvSpPr>
            <a:spLocks noGrp="1"/>
          </p:cNvSpPr>
          <p:nvPr>
            <p:ph type="title"/>
          </p:nvPr>
        </p:nvSpPr>
        <p:spPr>
          <a:xfrm>
            <a:off x="614680" y="603504"/>
            <a:ext cx="4361688" cy="1527048"/>
          </a:xfrm>
        </p:spPr>
        <p:txBody>
          <a:bodyPr vert="horz" lIns="91440" tIns="45720" rIns="91440" bIns="45720" rtlCol="0" anchor="b">
            <a:normAutofit/>
          </a:bodyPr>
          <a:lstStyle/>
          <a:p>
            <a:r>
              <a:rPr lang="en-US" b="1" kern="1200">
                <a:solidFill>
                  <a:schemeClr val="tx1"/>
                </a:solidFill>
                <a:latin typeface="+mj-lt"/>
                <a:ea typeface="+mj-ea"/>
                <a:cs typeface="+mj-cs"/>
              </a:rPr>
              <a:t>Customer Support and Chatbots</a:t>
            </a:r>
          </a:p>
        </p:txBody>
      </p:sp>
      <p:sp>
        <p:nvSpPr>
          <p:cNvPr id="4" name="Content Placeholder 3">
            <a:extLst>
              <a:ext uri="{FF2B5EF4-FFF2-40B4-BE49-F238E27FC236}">
                <a16:creationId xmlns:a16="http://schemas.microsoft.com/office/drawing/2014/main" id="{6DDD56CF-EBA8-58A4-A381-4288FE6D228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4679" y="2212848"/>
            <a:ext cx="4361688" cy="4096512"/>
          </a:xfrm>
        </p:spPr>
        <p:txBody>
          <a:bodyPr>
            <a:normAutofit/>
          </a:bodyPr>
          <a:lstStyle/>
          <a:p>
            <a:pPr marL="0" indent="0">
              <a:spcBef>
                <a:spcPts val="2500"/>
              </a:spcBef>
              <a:buNone/>
            </a:pPr>
            <a:r>
              <a:rPr lang="en-US" sz="1400" b="1"/>
              <a:t>RAG for Customer Support</a:t>
            </a:r>
          </a:p>
          <a:p>
            <a:pPr marL="0" lvl="1" indent="0">
              <a:buNone/>
            </a:pPr>
            <a:r>
              <a:rPr lang="en-US" sz="1400"/>
              <a:t>Utilizing RAG can improve the quality of customer support by providing more accurate and informative responses to user queries, resulting in higher satisfaction and retention rates.</a:t>
            </a:r>
          </a:p>
          <a:p>
            <a:pPr marL="0" indent="0">
              <a:spcBef>
                <a:spcPts val="2500"/>
              </a:spcBef>
              <a:buNone/>
            </a:pPr>
            <a:r>
              <a:rPr lang="en-US" sz="1400" b="1"/>
              <a:t>RAG for Chatbots</a:t>
            </a:r>
          </a:p>
          <a:p>
            <a:pPr marL="0" lvl="1" indent="0">
              <a:buNone/>
            </a:pPr>
            <a:r>
              <a:rPr lang="en-US" sz="1400"/>
              <a:t>Integrating RAG can enhance the capabilities of chatbots by enabling more context-specific text generation, leading to better communication and engagement with users.</a:t>
            </a:r>
          </a:p>
        </p:txBody>
      </p:sp>
    </p:spTree>
    <p:extLst>
      <p:ext uri="{BB962C8B-B14F-4D97-AF65-F5344CB8AC3E}">
        <p14:creationId xmlns:p14="http://schemas.microsoft.com/office/powerpoint/2010/main" val="17225260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Shot of graphs on a monitor inside a boardroom">
            <a:extLst>
              <a:ext uri="{FF2B5EF4-FFF2-40B4-BE49-F238E27FC236}">
                <a16:creationId xmlns:a16="http://schemas.microsoft.com/office/drawing/2014/main" id="{4BCF3D2F-005A-48D6-8B71-189685BDB88A}"/>
              </a:ext>
            </a:extLst>
          </p:cNvPr>
          <p:cNvPicPr>
            <a:picLocks noGrp="1" noChangeAspect="1"/>
          </p:cNvPicPr>
          <p:nvPr>
            <p:ph sz="half" idx="1"/>
          </p:nvPr>
        </p:nvPicPr>
        <p:blipFill>
          <a:blip r:embed="rId3"/>
          <a:srcRect l="34813" r="17394" b="-1"/>
          <a:stretch/>
        </p:blipFill>
        <p:spPr>
          <a:xfrm>
            <a:off x="20" y="10"/>
            <a:ext cx="4910308" cy="6857990"/>
          </a:xfrm>
          <a:prstGeom prst="rect">
            <a:avLst/>
          </a:prstGeom>
        </p:spPr>
      </p:pic>
      <p:sp>
        <p:nvSpPr>
          <p:cNvPr id="2" name="Title 1">
            <a:extLst>
              <a:ext uri="{FF2B5EF4-FFF2-40B4-BE49-F238E27FC236}">
                <a16:creationId xmlns:a16="http://schemas.microsoft.com/office/drawing/2014/main" id="{D1F18FAD-F63D-4EFD-5FA0-B88CF974BDA2}"/>
              </a:ext>
            </a:extLst>
          </p:cNvPr>
          <p:cNvSpPr>
            <a:spLocks noGrp="1"/>
          </p:cNvSpPr>
          <p:nvPr>
            <p:ph type="title"/>
          </p:nvPr>
        </p:nvSpPr>
        <p:spPr>
          <a:xfrm>
            <a:off x="5568537" y="603504"/>
            <a:ext cx="5916168" cy="1527048"/>
          </a:xfrm>
        </p:spPr>
        <p:txBody>
          <a:bodyPr vert="horz" lIns="91440" tIns="45720" rIns="91440" bIns="45720" rtlCol="0" anchor="b">
            <a:normAutofit/>
          </a:bodyPr>
          <a:lstStyle/>
          <a:p>
            <a:r>
              <a:rPr lang="en-US" b="1" kern="1200">
                <a:solidFill>
                  <a:schemeClr val="tx1"/>
                </a:solidFill>
                <a:latin typeface="+mj-lt"/>
                <a:ea typeface="+mj-ea"/>
                <a:cs typeface="+mj-cs"/>
              </a:rPr>
              <a:t>Content Generation and Summarization</a:t>
            </a:r>
          </a:p>
        </p:txBody>
      </p:sp>
      <p:sp>
        <p:nvSpPr>
          <p:cNvPr id="4" name="Content Placeholder 3">
            <a:extLst>
              <a:ext uri="{FF2B5EF4-FFF2-40B4-BE49-F238E27FC236}">
                <a16:creationId xmlns:a16="http://schemas.microsoft.com/office/drawing/2014/main" id="{0AF0C6AE-AABC-0BF1-CE61-2D33F98DCFF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7" y="2214282"/>
            <a:ext cx="5916168" cy="4095078"/>
          </a:xfrm>
        </p:spPr>
        <p:txBody>
          <a:bodyPr>
            <a:normAutofit/>
          </a:bodyPr>
          <a:lstStyle/>
          <a:p>
            <a:pPr marL="0" indent="0">
              <a:spcBef>
                <a:spcPts val="2500"/>
              </a:spcBef>
              <a:buNone/>
            </a:pPr>
            <a:r>
              <a:rPr lang="en-US" sz="1400" b="1"/>
              <a:t>Content Generation</a:t>
            </a:r>
          </a:p>
          <a:p>
            <a:pPr marL="0" lvl="1" indent="0">
              <a:buNone/>
            </a:pPr>
            <a:r>
              <a:rPr lang="en-US" sz="1400"/>
              <a:t>RAG can be used to generate informative and engaging content for a variety of applications including news articles, product reviews and scientific papers. It generates the content by paraphrasing the key information from a given input text.</a:t>
            </a:r>
          </a:p>
          <a:p>
            <a:pPr marL="0" indent="0">
              <a:spcBef>
                <a:spcPts val="2500"/>
              </a:spcBef>
              <a:buNone/>
            </a:pPr>
            <a:r>
              <a:rPr lang="en-US" sz="1400" b="1"/>
              <a:t>Summarization</a:t>
            </a:r>
          </a:p>
          <a:p>
            <a:pPr marL="0" lvl="1" indent="0">
              <a:buNone/>
            </a:pPr>
            <a:r>
              <a:rPr lang="en-US" sz="1400"/>
              <a:t>RAG models can be used to summarize large amounts of text by selecting the most relevant information from a knowledge base or reference corpus. It helps to choose the most important information from a large text corpus and present it in a concise and understandable manner.</a:t>
            </a:r>
          </a:p>
        </p:txBody>
      </p:sp>
    </p:spTree>
    <p:extLst>
      <p:ext uri="{BB962C8B-B14F-4D97-AF65-F5344CB8AC3E}">
        <p14:creationId xmlns:p14="http://schemas.microsoft.com/office/powerpoint/2010/main" val="25045708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I Artificial intelligence innovation internet computer technology">
            <a:extLst>
              <a:ext uri="{FF2B5EF4-FFF2-40B4-BE49-F238E27FC236}">
                <a16:creationId xmlns:a16="http://schemas.microsoft.com/office/drawing/2014/main" id="{F7AE6A3D-1B74-4D83-95E0-59A2280DCCBE}"/>
              </a:ext>
            </a:extLst>
          </p:cNvPr>
          <p:cNvPicPr>
            <a:picLocks noGrp="1" noChangeAspect="1"/>
          </p:cNvPicPr>
          <p:nvPr>
            <p:ph sz="half" idx="1"/>
          </p:nvPr>
        </p:nvPicPr>
        <p:blipFill>
          <a:blip r:embed="rId3"/>
          <a:srcRect l="19308" r="18658" b="-2"/>
          <a:stretch/>
        </p:blipFill>
        <p:spPr>
          <a:xfrm>
            <a:off x="5818632" y="-1"/>
            <a:ext cx="6373368" cy="6857999"/>
          </a:xfrm>
          <a:prstGeom prst="rect">
            <a:avLst/>
          </a:prstGeom>
        </p:spPr>
      </p:pic>
      <p:sp>
        <p:nvSpPr>
          <p:cNvPr id="2" name="Title 1">
            <a:extLst>
              <a:ext uri="{FF2B5EF4-FFF2-40B4-BE49-F238E27FC236}">
                <a16:creationId xmlns:a16="http://schemas.microsoft.com/office/drawing/2014/main" id="{28D3A048-9DEB-B296-BCA8-30B3D7A82379}"/>
              </a:ext>
            </a:extLst>
          </p:cNvPr>
          <p:cNvSpPr>
            <a:spLocks noGrp="1"/>
          </p:cNvSpPr>
          <p:nvPr>
            <p:ph type="title"/>
          </p:nvPr>
        </p:nvSpPr>
        <p:spPr>
          <a:xfrm>
            <a:off x="614680" y="603504"/>
            <a:ext cx="4361688" cy="1527048"/>
          </a:xfrm>
        </p:spPr>
        <p:txBody>
          <a:bodyPr vert="horz" lIns="91440" tIns="45720" rIns="91440" bIns="45720" rtlCol="0" anchor="b">
            <a:normAutofit/>
          </a:bodyPr>
          <a:lstStyle/>
          <a:p>
            <a:r>
              <a:rPr lang="en-US" sz="3300" b="1" kern="1200">
                <a:solidFill>
                  <a:schemeClr val="tx1"/>
                </a:solidFill>
                <a:latin typeface="+mj-lt"/>
                <a:ea typeface="+mj-ea"/>
                <a:cs typeface="+mj-cs"/>
              </a:rPr>
              <a:t>Open-Domain Question Answering</a:t>
            </a:r>
          </a:p>
        </p:txBody>
      </p:sp>
      <p:sp>
        <p:nvSpPr>
          <p:cNvPr id="4" name="Content Placeholder 3">
            <a:extLst>
              <a:ext uri="{FF2B5EF4-FFF2-40B4-BE49-F238E27FC236}">
                <a16:creationId xmlns:a16="http://schemas.microsoft.com/office/drawing/2014/main" id="{81CABDA7-277E-298F-6F0C-5E51FB4759F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4679" y="2212848"/>
            <a:ext cx="4361688" cy="4096512"/>
          </a:xfrm>
        </p:spPr>
        <p:txBody>
          <a:bodyPr>
            <a:normAutofit/>
          </a:bodyPr>
          <a:lstStyle/>
          <a:p>
            <a:pPr marL="0" indent="0">
              <a:spcBef>
                <a:spcPts val="2500"/>
              </a:spcBef>
              <a:buNone/>
            </a:pPr>
            <a:endParaRPr lang="en-US" sz="1400" b="1"/>
          </a:p>
          <a:p>
            <a:pPr marL="0" lvl="1" indent="0">
              <a:buNone/>
            </a:pPr>
            <a:r>
              <a:rPr lang="en-US" sz="1400"/>
              <a:t>RAG (Retrieval-Augmented Generation) models can improve the accuracy and relevance of open-domain question answering systems by retrieving relevant information from a knowledge base or reference corpus to produce more accurate and informative answers to a wide range of questions.</a:t>
            </a:r>
          </a:p>
        </p:txBody>
      </p:sp>
    </p:spTree>
    <p:extLst>
      <p:ext uri="{BB962C8B-B14F-4D97-AF65-F5344CB8AC3E}">
        <p14:creationId xmlns:p14="http://schemas.microsoft.com/office/powerpoint/2010/main" val="10306891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881C8555-D2EA-D885-F2C1-47B9F2C0A469}"/>
              </a:ext>
            </a:extLst>
          </p:cNvPr>
          <p:cNvSpPr>
            <a:spLocks noGrp="1"/>
          </p:cNvSpPr>
          <p:nvPr>
            <p:ph type="title"/>
          </p:nvPr>
        </p:nvSpPr>
        <p:spPr>
          <a:xfrm>
            <a:off x="277091" y="1814321"/>
            <a:ext cx="7772400" cy="4560920"/>
          </a:xfrm>
        </p:spPr>
        <p:txBody>
          <a:bodyPr vert="horz" lIns="91440" tIns="45720" rIns="91440" bIns="45720" rtlCol="0" anchor="b">
            <a:normAutofit/>
          </a:bodyPr>
          <a:lstStyle/>
          <a:p>
            <a:r>
              <a:rPr lang="en-US" sz="7400"/>
              <a:t>Future Directions and Challenges</a:t>
            </a:r>
          </a:p>
        </p:txBody>
      </p:sp>
    </p:spTree>
    <p:extLst>
      <p:ext uri="{BB962C8B-B14F-4D97-AF65-F5344CB8AC3E}">
        <p14:creationId xmlns:p14="http://schemas.microsoft.com/office/powerpoint/2010/main" val="365281763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CC1E4F-F1F0-B945-BE50-C72A7103E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Engineers with digital tablet and projected plans">
            <a:extLst>
              <a:ext uri="{FF2B5EF4-FFF2-40B4-BE49-F238E27FC236}">
                <a16:creationId xmlns:a16="http://schemas.microsoft.com/office/drawing/2014/main" id="{765A5DCF-8374-4001-AB80-B9268931F7A7}"/>
              </a:ext>
            </a:extLst>
          </p:cNvPr>
          <p:cNvPicPr>
            <a:picLocks noGrp="1" noChangeAspect="1"/>
          </p:cNvPicPr>
          <p:nvPr>
            <p:ph sz="half" idx="1"/>
          </p:nvPr>
        </p:nvPicPr>
        <p:blipFill>
          <a:blip r:embed="rId3"/>
          <a:srcRect l="24827" r="-1" b="-1"/>
          <a:stretch/>
        </p:blipFill>
        <p:spPr>
          <a:xfrm>
            <a:off x="20" y="10"/>
            <a:ext cx="7723393" cy="6857990"/>
          </a:xfrm>
          <a:prstGeom prst="rect">
            <a:avLst/>
          </a:prstGeom>
        </p:spPr>
      </p:pic>
      <p:sp>
        <p:nvSpPr>
          <p:cNvPr id="2" name="Title 1">
            <a:extLst>
              <a:ext uri="{FF2B5EF4-FFF2-40B4-BE49-F238E27FC236}">
                <a16:creationId xmlns:a16="http://schemas.microsoft.com/office/drawing/2014/main" id="{874DB9CE-AEB7-5904-5B68-178BD363F6B1}"/>
              </a:ext>
            </a:extLst>
          </p:cNvPr>
          <p:cNvSpPr>
            <a:spLocks noGrp="1"/>
          </p:cNvSpPr>
          <p:nvPr>
            <p:ph type="title"/>
          </p:nvPr>
        </p:nvSpPr>
        <p:spPr>
          <a:xfrm>
            <a:off x="8270421" y="1387929"/>
            <a:ext cx="3212502" cy="1942773"/>
          </a:xfrm>
        </p:spPr>
        <p:txBody>
          <a:bodyPr vert="horz" lIns="91440" tIns="45720" rIns="91440" bIns="45720" rtlCol="0" anchor="b">
            <a:normAutofit/>
          </a:bodyPr>
          <a:lstStyle/>
          <a:p>
            <a:r>
              <a:rPr lang="en-US" b="1" kern="1200">
                <a:solidFill>
                  <a:schemeClr val="tx1"/>
                </a:solidFill>
                <a:latin typeface="+mj-lt"/>
                <a:ea typeface="+mj-ea"/>
                <a:cs typeface="+mj-cs"/>
              </a:rPr>
              <a:t>Scalability and Efficiency</a:t>
            </a:r>
          </a:p>
        </p:txBody>
      </p:sp>
      <p:sp>
        <p:nvSpPr>
          <p:cNvPr id="4" name="Content Placeholder 3">
            <a:extLst>
              <a:ext uri="{FF2B5EF4-FFF2-40B4-BE49-F238E27FC236}">
                <a16:creationId xmlns:a16="http://schemas.microsoft.com/office/drawing/2014/main" id="{E88161D5-4EE6-5FEF-AB3A-99374ABBF23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270421" y="3412998"/>
            <a:ext cx="3212502" cy="2767366"/>
          </a:xfrm>
        </p:spPr>
        <p:txBody>
          <a:bodyPr>
            <a:normAutofit/>
          </a:bodyPr>
          <a:lstStyle/>
          <a:p>
            <a:pPr marL="0" indent="0">
              <a:spcBef>
                <a:spcPts val="2500"/>
              </a:spcBef>
              <a:buNone/>
            </a:pPr>
            <a:endParaRPr lang="en-US" sz="1400" b="1"/>
          </a:p>
          <a:p>
            <a:pPr marL="0" lvl="1" indent="0">
              <a:buNone/>
            </a:pPr>
            <a:r>
              <a:rPr lang="en-US" sz="1400"/>
              <a:t>RAG models face challenges with scalability and efficiency, becoming computationally expensive and time-consuming as the size of knowledge bases and complexity of generation tasks increase.</a:t>
            </a:r>
          </a:p>
        </p:txBody>
      </p:sp>
    </p:spTree>
    <p:extLst>
      <p:ext uri="{BB962C8B-B14F-4D97-AF65-F5344CB8AC3E}">
        <p14:creationId xmlns:p14="http://schemas.microsoft.com/office/powerpoint/2010/main" val="685418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CA6F80-D392-A64E-3CF8-F28F1CCEE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Man Analyzing Annual Report using Computer">
            <a:extLst>
              <a:ext uri="{FF2B5EF4-FFF2-40B4-BE49-F238E27FC236}">
                <a16:creationId xmlns:a16="http://schemas.microsoft.com/office/drawing/2014/main" id="{15D5FD0A-CEE1-45EA-BDEC-6FF2E0743D8D}"/>
              </a:ext>
            </a:extLst>
          </p:cNvPr>
          <p:cNvPicPr>
            <a:picLocks noGrp="1" noChangeAspect="1"/>
          </p:cNvPicPr>
          <p:nvPr>
            <p:ph sz="half" idx="1"/>
          </p:nvPr>
        </p:nvPicPr>
        <p:blipFill>
          <a:blip r:embed="rId3"/>
          <a:srcRect l="14136" r="13382" b="2"/>
          <a:stretch/>
        </p:blipFill>
        <p:spPr>
          <a:xfrm>
            <a:off x="731521" y="2011679"/>
            <a:ext cx="4684352" cy="4297680"/>
          </a:xfrm>
          <a:prstGeom prst="rect">
            <a:avLst/>
          </a:prstGeom>
        </p:spPr>
      </p:pic>
      <p:sp>
        <p:nvSpPr>
          <p:cNvPr id="2" name="Title 1">
            <a:extLst>
              <a:ext uri="{FF2B5EF4-FFF2-40B4-BE49-F238E27FC236}">
                <a16:creationId xmlns:a16="http://schemas.microsoft.com/office/drawing/2014/main" id="{181E839D-86A9-2B32-E357-0CD3595DD0B4}"/>
              </a:ext>
            </a:extLst>
          </p:cNvPr>
          <p:cNvSpPr>
            <a:spLocks noGrp="1"/>
          </p:cNvSpPr>
          <p:nvPr>
            <p:ph type="title"/>
          </p:nvPr>
        </p:nvSpPr>
        <p:spPr>
          <a:xfrm>
            <a:off x="614679" y="548641"/>
            <a:ext cx="4779572" cy="1298448"/>
          </a:xfrm>
        </p:spPr>
        <p:txBody>
          <a:bodyPr vert="horz" lIns="91440" tIns="45720" rIns="91440" bIns="45720" rtlCol="0" anchor="t">
            <a:normAutofit/>
          </a:bodyPr>
          <a:lstStyle/>
          <a:p>
            <a:r>
              <a:rPr lang="en-US" b="1" kern="1200">
                <a:solidFill>
                  <a:schemeClr val="tx1"/>
                </a:solidFill>
                <a:latin typeface="+mj-lt"/>
                <a:ea typeface="+mj-ea"/>
                <a:cs typeface="+mj-cs"/>
              </a:rPr>
              <a:t>Handling Diverse and Large Datasets</a:t>
            </a:r>
          </a:p>
        </p:txBody>
      </p:sp>
      <p:sp>
        <p:nvSpPr>
          <p:cNvPr id="4" name="Content Placeholder 3">
            <a:extLst>
              <a:ext uri="{FF2B5EF4-FFF2-40B4-BE49-F238E27FC236}">
                <a16:creationId xmlns:a16="http://schemas.microsoft.com/office/drawing/2014/main" id="{56EE3B99-FF9F-87BF-DCE1-A1EB593AC08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30551" y="548638"/>
            <a:ext cx="5546770" cy="5760721"/>
          </a:xfrm>
        </p:spPr>
        <p:txBody>
          <a:bodyPr>
            <a:normAutofit/>
          </a:bodyPr>
          <a:lstStyle/>
          <a:p>
            <a:pPr marL="0" indent="0">
              <a:lnSpc>
                <a:spcPct val="110000"/>
              </a:lnSpc>
              <a:spcBef>
                <a:spcPts val="2500"/>
              </a:spcBef>
              <a:buNone/>
            </a:pPr>
            <a:r>
              <a:rPr lang="en-US" sz="1400" b="1"/>
              <a:t>Data Preprocessing</a:t>
            </a:r>
          </a:p>
          <a:p>
            <a:pPr marL="0" lvl="1" indent="0">
              <a:lnSpc>
                <a:spcPct val="110000"/>
              </a:lnSpc>
              <a:buNone/>
            </a:pPr>
            <a:r>
              <a:rPr lang="en-US" sz="1400"/>
              <a:t>To handle diverse and large datasets, new techniques for data preprocessing are required, including data cleaning, normalization, and feature extraction.</a:t>
            </a:r>
          </a:p>
          <a:p>
            <a:pPr marL="0" indent="0">
              <a:lnSpc>
                <a:spcPct val="110000"/>
              </a:lnSpc>
              <a:spcBef>
                <a:spcPts val="2500"/>
              </a:spcBef>
              <a:buNone/>
            </a:pPr>
            <a:r>
              <a:rPr lang="en-US" sz="1400" b="1"/>
              <a:t>Knowledge Base Selection</a:t>
            </a:r>
          </a:p>
          <a:p>
            <a:pPr marL="0" lvl="1" indent="0">
              <a:lnSpc>
                <a:spcPct val="110000"/>
              </a:lnSpc>
              <a:buNone/>
            </a:pPr>
            <a:r>
              <a:rPr lang="en-US" sz="1400"/>
              <a:t>Selecting the right knowledge base is essential to effectively handle diverse and large datasets. This requires careful consideration of factors such as data structure, data quality, and domain-specific knowledge.</a:t>
            </a:r>
          </a:p>
          <a:p>
            <a:pPr marL="0" indent="0">
              <a:lnSpc>
                <a:spcPct val="110000"/>
              </a:lnSpc>
              <a:spcBef>
                <a:spcPts val="2500"/>
              </a:spcBef>
              <a:buNone/>
            </a:pPr>
            <a:r>
              <a:rPr lang="en-US" sz="1400" b="1"/>
              <a:t>Model Architecture</a:t>
            </a:r>
          </a:p>
          <a:p>
            <a:pPr marL="0" lvl="1" indent="0">
              <a:lnSpc>
                <a:spcPct val="110000"/>
              </a:lnSpc>
              <a:buNone/>
            </a:pPr>
            <a:r>
              <a:rPr lang="en-US" sz="1400"/>
              <a:t>To handle diverse and large datasets, RAG models need to be designed with new model architectures, including deep neural networks, hierarchical models, and ensemble models.</a:t>
            </a:r>
          </a:p>
          <a:p>
            <a:pPr marL="0" indent="0">
              <a:lnSpc>
                <a:spcPct val="110000"/>
              </a:lnSpc>
              <a:spcBef>
                <a:spcPts val="2500"/>
              </a:spcBef>
              <a:buNone/>
            </a:pPr>
            <a:r>
              <a:rPr lang="en-US" sz="1400" b="1"/>
              <a:t>Large-Scale Annotated Datasets</a:t>
            </a:r>
          </a:p>
          <a:p>
            <a:pPr marL="0" lvl="1" indent="0">
              <a:lnSpc>
                <a:spcPct val="110000"/>
              </a:lnSpc>
              <a:buNone/>
            </a:pPr>
            <a:r>
              <a:rPr lang="en-US" sz="1400"/>
              <a:t>The development of large-scale annotated datasets, such as Natural Questions and TriviaQA, is helping to improve the performance of RAG models by providing a large amount of high-quality training data.</a:t>
            </a:r>
          </a:p>
        </p:txBody>
      </p:sp>
    </p:spTree>
    <p:extLst>
      <p:ext uri="{BB962C8B-B14F-4D97-AF65-F5344CB8AC3E}">
        <p14:creationId xmlns:p14="http://schemas.microsoft.com/office/powerpoint/2010/main" val="14495854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CA6F80-D392-A64E-3CF8-F28F1CCEE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Shot of a group of young businesspeople sitting around a table and using their digital devices at work">
            <a:extLst>
              <a:ext uri="{FF2B5EF4-FFF2-40B4-BE49-F238E27FC236}">
                <a16:creationId xmlns:a16="http://schemas.microsoft.com/office/drawing/2014/main" id="{4A1DEDB9-95CE-4279-ABF1-FBB440DF30BB}"/>
              </a:ext>
            </a:extLst>
          </p:cNvPr>
          <p:cNvPicPr>
            <a:picLocks noGrp="1" noChangeAspect="1"/>
          </p:cNvPicPr>
          <p:nvPr>
            <p:ph sz="half" idx="1"/>
          </p:nvPr>
        </p:nvPicPr>
        <p:blipFill>
          <a:blip r:embed="rId3"/>
          <a:srcRect r="27244" b="-1"/>
          <a:stretch/>
        </p:blipFill>
        <p:spPr>
          <a:xfrm>
            <a:off x="731521" y="2011679"/>
            <a:ext cx="4684352" cy="4297680"/>
          </a:xfrm>
          <a:prstGeom prst="rect">
            <a:avLst/>
          </a:prstGeom>
        </p:spPr>
      </p:pic>
      <p:sp>
        <p:nvSpPr>
          <p:cNvPr id="2" name="Title 1">
            <a:extLst>
              <a:ext uri="{FF2B5EF4-FFF2-40B4-BE49-F238E27FC236}">
                <a16:creationId xmlns:a16="http://schemas.microsoft.com/office/drawing/2014/main" id="{EF9E3685-F90B-90A2-7C58-0BCEFCA78908}"/>
              </a:ext>
            </a:extLst>
          </p:cNvPr>
          <p:cNvSpPr>
            <a:spLocks noGrp="1"/>
          </p:cNvSpPr>
          <p:nvPr>
            <p:ph type="title"/>
          </p:nvPr>
        </p:nvSpPr>
        <p:spPr>
          <a:xfrm>
            <a:off x="614679" y="548641"/>
            <a:ext cx="4779572" cy="1298448"/>
          </a:xfrm>
        </p:spPr>
        <p:txBody>
          <a:bodyPr vert="horz" lIns="91440" tIns="45720" rIns="91440" bIns="45720" rtlCol="0" anchor="t">
            <a:normAutofit/>
          </a:bodyPr>
          <a:lstStyle/>
          <a:p>
            <a:r>
              <a:rPr lang="en-US" sz="3100" b="1" kern="1200">
                <a:solidFill>
                  <a:schemeClr val="tx1"/>
                </a:solidFill>
                <a:latin typeface="+mj-lt"/>
                <a:ea typeface="+mj-ea"/>
                <a:cs typeface="+mj-cs"/>
              </a:rPr>
              <a:t>Ethical Considerations and Biases</a:t>
            </a:r>
          </a:p>
        </p:txBody>
      </p:sp>
      <p:sp>
        <p:nvSpPr>
          <p:cNvPr id="4" name="Content Placeholder 3">
            <a:extLst>
              <a:ext uri="{FF2B5EF4-FFF2-40B4-BE49-F238E27FC236}">
                <a16:creationId xmlns:a16="http://schemas.microsoft.com/office/drawing/2014/main" id="{68855ECA-A4EB-6C62-ED65-B3DEC1A4B23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30551" y="548638"/>
            <a:ext cx="5546770" cy="5760721"/>
          </a:xfrm>
        </p:spPr>
        <p:txBody>
          <a:bodyPr>
            <a:normAutofit/>
          </a:bodyPr>
          <a:lstStyle/>
          <a:p>
            <a:pPr marL="0" indent="0">
              <a:spcBef>
                <a:spcPts val="2500"/>
              </a:spcBef>
              <a:buNone/>
            </a:pPr>
            <a:r>
              <a:rPr lang="en-US" sz="1400" b="1"/>
              <a:t>Privacy and Security</a:t>
            </a:r>
          </a:p>
          <a:p>
            <a:pPr marL="0" lvl="1" indent="0">
              <a:buNone/>
            </a:pPr>
            <a:r>
              <a:rPr lang="en-US" sz="1400"/>
              <a:t>Privacy and security are major ethical considerations in the development and deployment of RAG models, as they deal with sensitive information and user data. It is important to design and implement security measures that protect user data and privacy.</a:t>
            </a:r>
          </a:p>
          <a:p>
            <a:pPr marL="0" indent="0">
              <a:spcBef>
                <a:spcPts val="2500"/>
              </a:spcBef>
              <a:buNone/>
            </a:pPr>
            <a:r>
              <a:rPr lang="en-US" sz="1400" b="1"/>
              <a:t>Bias and Fairness</a:t>
            </a:r>
          </a:p>
          <a:p>
            <a:pPr marL="0" lvl="1" indent="0">
              <a:buNone/>
            </a:pPr>
            <a:r>
              <a:rPr lang="en-US" sz="1400"/>
              <a:t>Bias and fairness are important ethical considerations when designing RAG models. It is important to identify and mitigate any potential biases in the data used to train the model and ensure that the model is fair and unbiased in its predictions.</a:t>
            </a:r>
          </a:p>
          <a:p>
            <a:pPr marL="0" indent="0">
              <a:spcBef>
                <a:spcPts val="2500"/>
              </a:spcBef>
              <a:buNone/>
            </a:pPr>
            <a:r>
              <a:rPr lang="en-US" sz="1400" b="1"/>
              <a:t>Multidisciplinary Approach</a:t>
            </a:r>
          </a:p>
          <a:p>
            <a:pPr marL="0" lvl="1" indent="0">
              <a:buNone/>
            </a:pPr>
            <a:r>
              <a:rPr lang="en-US" sz="1400"/>
              <a:t>Developing and deploying RAG models responsibly requires a multidisciplinary approach that involves experts in ethics, law, and social science. This approach ensures that all ethical considerations are taken into account and the model is designed and deployed in a responsible manner.</a:t>
            </a:r>
          </a:p>
        </p:txBody>
      </p:sp>
    </p:spTree>
    <p:extLst>
      <p:ext uri="{BB962C8B-B14F-4D97-AF65-F5344CB8AC3E}">
        <p14:creationId xmlns:p14="http://schemas.microsoft.com/office/powerpoint/2010/main" val="15937602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6978A26E-0C4A-A224-B160-5DE3056884AF}"/>
              </a:ext>
            </a:extLst>
          </p:cNvPr>
          <p:cNvSpPr>
            <a:spLocks noGrp="1"/>
          </p:cNvSpPr>
          <p:nvPr>
            <p:ph type="title"/>
          </p:nvPr>
        </p:nvSpPr>
        <p:spPr>
          <a:xfrm>
            <a:off x="277091" y="1814321"/>
            <a:ext cx="7772400" cy="4560920"/>
          </a:xfrm>
        </p:spPr>
        <p:txBody>
          <a:bodyPr vert="horz" lIns="91440" tIns="45720" rIns="91440" bIns="45720" rtlCol="0" anchor="b">
            <a:normAutofit/>
          </a:bodyPr>
          <a:lstStyle/>
          <a:p>
            <a:r>
              <a:rPr lang="en-US" sz="7400"/>
              <a:t>Introduction to Retrieval-Augmented Generation</a:t>
            </a:r>
          </a:p>
        </p:txBody>
      </p:sp>
    </p:spTree>
    <p:extLst>
      <p:ext uri="{BB962C8B-B14F-4D97-AF65-F5344CB8AC3E}">
        <p14:creationId xmlns:p14="http://schemas.microsoft.com/office/powerpoint/2010/main" val="220206712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CC1E4F-F1F0-B945-BE50-C72A7103E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quot;Green Shoots series showing the doom and gloom of unemployment, housing market meltdown and general economic despair.  Bloom of green plant shoots poking through the troubled times to give hope amidst the despair.   Check out my&quot;">
            <a:extLst>
              <a:ext uri="{FF2B5EF4-FFF2-40B4-BE49-F238E27FC236}">
                <a16:creationId xmlns:a16="http://schemas.microsoft.com/office/drawing/2014/main" id="{05BA4D1A-7D9C-492A-8978-FEDF61EAB0AD}"/>
              </a:ext>
            </a:extLst>
          </p:cNvPr>
          <p:cNvPicPr>
            <a:picLocks noGrp="1" noChangeAspect="1"/>
          </p:cNvPicPr>
          <p:nvPr>
            <p:ph sz="half" idx="1"/>
          </p:nvPr>
        </p:nvPicPr>
        <p:blipFill>
          <a:blip r:embed="rId3"/>
          <a:srcRect l="9053" r="15773" b="-1"/>
          <a:stretch/>
        </p:blipFill>
        <p:spPr>
          <a:xfrm>
            <a:off x="20" y="10"/>
            <a:ext cx="7723393" cy="6857990"/>
          </a:xfrm>
          <a:prstGeom prst="rect">
            <a:avLst/>
          </a:prstGeom>
        </p:spPr>
      </p:pic>
      <p:sp>
        <p:nvSpPr>
          <p:cNvPr id="2" name="Title 1">
            <a:extLst>
              <a:ext uri="{FF2B5EF4-FFF2-40B4-BE49-F238E27FC236}">
                <a16:creationId xmlns:a16="http://schemas.microsoft.com/office/drawing/2014/main" id="{21888FC1-5EDB-75DF-DD82-6F2CFE84BE11}"/>
              </a:ext>
            </a:extLst>
          </p:cNvPr>
          <p:cNvSpPr>
            <a:spLocks noGrp="1"/>
          </p:cNvSpPr>
          <p:nvPr>
            <p:ph type="title"/>
          </p:nvPr>
        </p:nvSpPr>
        <p:spPr>
          <a:xfrm>
            <a:off x="8270421" y="1387929"/>
            <a:ext cx="3212502" cy="1942773"/>
          </a:xfrm>
        </p:spPr>
        <p:txBody>
          <a:bodyPr vert="horz" lIns="91440" tIns="45720" rIns="91440" bIns="45720" rtlCol="0" anchor="b">
            <a:normAutofit/>
          </a:bodyPr>
          <a:lstStyle/>
          <a:p>
            <a:r>
              <a:rPr lang="en-US" b="1" kern="1200">
                <a:solidFill>
                  <a:schemeClr val="tx1"/>
                </a:solidFill>
                <a:latin typeface="+mj-lt"/>
                <a:ea typeface="+mj-ea"/>
                <a:cs typeface="+mj-cs"/>
              </a:rPr>
              <a:t>Definition and Concept of RAG</a:t>
            </a:r>
          </a:p>
        </p:txBody>
      </p:sp>
      <p:sp>
        <p:nvSpPr>
          <p:cNvPr id="4" name="Content Placeholder 3">
            <a:extLst>
              <a:ext uri="{FF2B5EF4-FFF2-40B4-BE49-F238E27FC236}">
                <a16:creationId xmlns:a16="http://schemas.microsoft.com/office/drawing/2014/main" id="{864CB689-3BE1-D274-7159-9ED169445C0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270421" y="3412998"/>
            <a:ext cx="3212502" cy="2767366"/>
          </a:xfrm>
        </p:spPr>
        <p:txBody>
          <a:bodyPr>
            <a:normAutofit/>
          </a:bodyPr>
          <a:lstStyle/>
          <a:p>
            <a:pPr marL="0" indent="0">
              <a:spcBef>
                <a:spcPts val="2500"/>
              </a:spcBef>
              <a:buNone/>
            </a:pPr>
            <a:endParaRPr lang="en-US" sz="1400" b="1"/>
          </a:p>
          <a:p>
            <a:pPr marL="0" lvl="1" indent="0">
              <a:buNone/>
            </a:pPr>
            <a:r>
              <a:rPr lang="en-US" sz="1400"/>
              <a:t>RAG is a natural language processing technique that combines retrieval and generation models to produce more accurate and informative text. It enables more natural communication between humans and machines.</a:t>
            </a:r>
          </a:p>
        </p:txBody>
      </p:sp>
    </p:spTree>
    <p:extLst>
      <p:ext uri="{BB962C8B-B14F-4D97-AF65-F5344CB8AC3E}">
        <p14:creationId xmlns:p14="http://schemas.microsoft.com/office/powerpoint/2010/main" val="42180025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Robot Holds AI ( Artificial Intelligence ) Letter In A Hand">
            <a:extLst>
              <a:ext uri="{FF2B5EF4-FFF2-40B4-BE49-F238E27FC236}">
                <a16:creationId xmlns:a16="http://schemas.microsoft.com/office/drawing/2014/main" id="{042DEDD9-D911-44B7-9608-B9B63DE95E2F}"/>
              </a:ext>
            </a:extLst>
          </p:cNvPr>
          <p:cNvPicPr>
            <a:picLocks noGrp="1" noChangeAspect="1"/>
          </p:cNvPicPr>
          <p:nvPr>
            <p:ph sz="half" idx="1"/>
          </p:nvPr>
        </p:nvPicPr>
        <p:blipFill>
          <a:blip r:embed="rId3"/>
          <a:srcRect l="14532" r="15768"/>
          <a:stretch/>
        </p:blipFill>
        <p:spPr>
          <a:xfrm>
            <a:off x="5818632" y="-1"/>
            <a:ext cx="6373368" cy="6857999"/>
          </a:xfrm>
          <a:prstGeom prst="rect">
            <a:avLst/>
          </a:prstGeom>
        </p:spPr>
      </p:pic>
      <p:sp>
        <p:nvSpPr>
          <p:cNvPr id="2" name="Title 1">
            <a:extLst>
              <a:ext uri="{FF2B5EF4-FFF2-40B4-BE49-F238E27FC236}">
                <a16:creationId xmlns:a16="http://schemas.microsoft.com/office/drawing/2014/main" id="{715C521B-FD4F-D421-235C-C809BF0BDC28}"/>
              </a:ext>
            </a:extLst>
          </p:cNvPr>
          <p:cNvSpPr>
            <a:spLocks noGrp="1"/>
          </p:cNvSpPr>
          <p:nvPr>
            <p:ph type="title"/>
          </p:nvPr>
        </p:nvSpPr>
        <p:spPr>
          <a:xfrm>
            <a:off x="614680" y="603504"/>
            <a:ext cx="4361688" cy="1527048"/>
          </a:xfrm>
        </p:spPr>
        <p:txBody>
          <a:bodyPr vert="horz" lIns="91440" tIns="45720" rIns="91440" bIns="45720" rtlCol="0" anchor="b">
            <a:normAutofit/>
          </a:bodyPr>
          <a:lstStyle/>
          <a:p>
            <a:r>
              <a:rPr lang="en-US" sz="3300" b="1" kern="1200">
                <a:solidFill>
                  <a:schemeClr val="tx1"/>
                </a:solidFill>
                <a:latin typeface="+mj-lt"/>
                <a:ea typeface="+mj-ea"/>
                <a:cs typeface="+mj-cs"/>
              </a:rPr>
              <a:t>Importance of RAG in Natural Language Processing</a:t>
            </a:r>
          </a:p>
        </p:txBody>
      </p:sp>
      <p:sp>
        <p:nvSpPr>
          <p:cNvPr id="4" name="Content Placeholder 3">
            <a:extLst>
              <a:ext uri="{FF2B5EF4-FFF2-40B4-BE49-F238E27FC236}">
                <a16:creationId xmlns:a16="http://schemas.microsoft.com/office/drawing/2014/main" id="{46844659-CECE-D146-F18F-2BA687FDC2D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4679" y="2212848"/>
            <a:ext cx="4361688" cy="4096512"/>
          </a:xfrm>
        </p:spPr>
        <p:txBody>
          <a:bodyPr>
            <a:normAutofit/>
          </a:bodyPr>
          <a:lstStyle/>
          <a:p>
            <a:pPr marL="0" indent="0">
              <a:spcBef>
                <a:spcPts val="2500"/>
              </a:spcBef>
              <a:buNone/>
            </a:pPr>
            <a:r>
              <a:rPr lang="en-US" sz="1400" b="1" dirty="0"/>
              <a:t>Accuracy and Informativeness</a:t>
            </a:r>
          </a:p>
          <a:p>
            <a:pPr marL="0" lvl="1" indent="0">
              <a:buNone/>
            </a:pPr>
            <a:r>
              <a:rPr lang="en-US" sz="1400" dirty="0"/>
              <a:t>RAG models enable more accurate and informative text generation in NLP applications by augmenting the generation process with a reference corpus or knowledge base.</a:t>
            </a:r>
          </a:p>
          <a:p>
            <a:pPr marL="0" indent="0">
              <a:spcBef>
                <a:spcPts val="2500"/>
              </a:spcBef>
              <a:buNone/>
            </a:pPr>
            <a:r>
              <a:rPr lang="en-US" sz="1400" b="1" dirty="0"/>
              <a:t>Context-Specific Text</a:t>
            </a:r>
          </a:p>
          <a:p>
            <a:pPr marL="0" lvl="1" indent="0">
              <a:buNone/>
            </a:pPr>
            <a:r>
              <a:rPr lang="en-US" sz="1400" dirty="0"/>
              <a:t>RAG models produce more relevant and context-specific text by utilizing a reference corpus or knowledge base, which is particularly important in applications such as customer support and content generation.</a:t>
            </a:r>
          </a:p>
        </p:txBody>
      </p:sp>
    </p:spTree>
    <p:extLst>
      <p:ext uri="{BB962C8B-B14F-4D97-AF65-F5344CB8AC3E}">
        <p14:creationId xmlns:p14="http://schemas.microsoft.com/office/powerpoint/2010/main" val="14956375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Server room interior in datacenter">
            <a:extLst>
              <a:ext uri="{FF2B5EF4-FFF2-40B4-BE49-F238E27FC236}">
                <a16:creationId xmlns:a16="http://schemas.microsoft.com/office/drawing/2014/main" id="{43B32264-0891-410E-BD16-A7AE03C561E9}"/>
              </a:ext>
            </a:extLst>
          </p:cNvPr>
          <p:cNvPicPr>
            <a:picLocks noGrp="1" noChangeAspect="1"/>
          </p:cNvPicPr>
          <p:nvPr>
            <p:ph sz="half" idx="1"/>
          </p:nvPr>
        </p:nvPicPr>
        <p:blipFill>
          <a:blip r:embed="rId3"/>
          <a:srcRect l="28446" r="31279"/>
          <a:stretch/>
        </p:blipFill>
        <p:spPr>
          <a:xfrm>
            <a:off x="20" y="10"/>
            <a:ext cx="4910308" cy="6857990"/>
          </a:xfrm>
          <a:prstGeom prst="rect">
            <a:avLst/>
          </a:prstGeom>
        </p:spPr>
      </p:pic>
      <p:sp>
        <p:nvSpPr>
          <p:cNvPr id="2" name="Title 1">
            <a:extLst>
              <a:ext uri="{FF2B5EF4-FFF2-40B4-BE49-F238E27FC236}">
                <a16:creationId xmlns:a16="http://schemas.microsoft.com/office/drawing/2014/main" id="{2DE92284-C65E-E626-4616-04115C1C0D4A}"/>
              </a:ext>
            </a:extLst>
          </p:cNvPr>
          <p:cNvSpPr>
            <a:spLocks noGrp="1"/>
          </p:cNvSpPr>
          <p:nvPr>
            <p:ph type="title"/>
          </p:nvPr>
        </p:nvSpPr>
        <p:spPr>
          <a:xfrm>
            <a:off x="5568537" y="603504"/>
            <a:ext cx="5916168" cy="1527048"/>
          </a:xfrm>
        </p:spPr>
        <p:txBody>
          <a:bodyPr vert="horz" lIns="91440" tIns="45720" rIns="91440" bIns="45720" rtlCol="0" anchor="b">
            <a:normAutofit/>
          </a:bodyPr>
          <a:lstStyle/>
          <a:p>
            <a:r>
              <a:rPr lang="en-US" b="1" kern="1200">
                <a:solidFill>
                  <a:schemeClr val="tx1"/>
                </a:solidFill>
                <a:latin typeface="+mj-lt"/>
                <a:ea typeface="+mj-ea"/>
                <a:cs typeface="+mj-cs"/>
              </a:rPr>
              <a:t>Overview of RAG Architecture</a:t>
            </a:r>
          </a:p>
        </p:txBody>
      </p:sp>
      <p:sp>
        <p:nvSpPr>
          <p:cNvPr id="4" name="Content Placeholder 3">
            <a:extLst>
              <a:ext uri="{FF2B5EF4-FFF2-40B4-BE49-F238E27FC236}">
                <a16:creationId xmlns:a16="http://schemas.microsoft.com/office/drawing/2014/main" id="{B0E50583-5D0D-3BBE-223D-1D4DDC70BE6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7" y="2214282"/>
            <a:ext cx="5916168" cy="4095078"/>
          </a:xfrm>
        </p:spPr>
        <p:txBody>
          <a:bodyPr>
            <a:normAutofit/>
          </a:bodyPr>
          <a:lstStyle/>
          <a:p>
            <a:pPr marL="0" indent="0">
              <a:spcBef>
                <a:spcPts val="2500"/>
              </a:spcBef>
              <a:buNone/>
            </a:pPr>
            <a:r>
              <a:rPr lang="en-US" sz="1400" b="1"/>
              <a:t>Retrieval Component</a:t>
            </a:r>
          </a:p>
          <a:p>
            <a:pPr marL="0" lvl="1" indent="0">
              <a:buNone/>
            </a:pPr>
            <a:r>
              <a:rPr lang="en-US" sz="1400"/>
              <a:t>The retrieval component of RAG architecture is responsible for retrieving relevant information from a knowledge base or reference corpus to be used by the generation component for generating text output.</a:t>
            </a:r>
          </a:p>
          <a:p>
            <a:pPr marL="0" indent="0">
              <a:spcBef>
                <a:spcPts val="2500"/>
              </a:spcBef>
              <a:buNone/>
            </a:pPr>
            <a:r>
              <a:rPr lang="en-US" sz="1400" b="1"/>
              <a:t>Generation Component</a:t>
            </a:r>
          </a:p>
          <a:p>
            <a:pPr marL="0" lvl="1" indent="0">
              <a:buNone/>
            </a:pPr>
            <a:r>
              <a:rPr lang="en-US" sz="1400"/>
              <a:t>The generation component is responsible for generating text output using the information obtained from the retrieval component.</a:t>
            </a:r>
          </a:p>
          <a:p>
            <a:pPr marL="0" indent="0">
              <a:spcBef>
                <a:spcPts val="2500"/>
              </a:spcBef>
              <a:buNone/>
            </a:pPr>
            <a:r>
              <a:rPr lang="en-US" sz="1400" b="1"/>
              <a:t>Integration of Components</a:t>
            </a:r>
          </a:p>
          <a:p>
            <a:pPr marL="0" lvl="1" indent="0">
              <a:buNone/>
            </a:pPr>
            <a:r>
              <a:rPr lang="en-US" sz="1400"/>
              <a:t>The two components of RAG architecture are integrated to produce more accurate and informative text output.</a:t>
            </a:r>
          </a:p>
        </p:txBody>
      </p:sp>
    </p:spTree>
    <p:extLst>
      <p:ext uri="{BB962C8B-B14F-4D97-AF65-F5344CB8AC3E}">
        <p14:creationId xmlns:p14="http://schemas.microsoft.com/office/powerpoint/2010/main" val="37292003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44213863-6825-11AA-49C0-83DB648B7760}"/>
              </a:ext>
            </a:extLst>
          </p:cNvPr>
          <p:cNvSpPr>
            <a:spLocks noGrp="1"/>
          </p:cNvSpPr>
          <p:nvPr>
            <p:ph type="title"/>
          </p:nvPr>
        </p:nvSpPr>
        <p:spPr>
          <a:xfrm>
            <a:off x="277091" y="1814321"/>
            <a:ext cx="7772400" cy="4560920"/>
          </a:xfrm>
        </p:spPr>
        <p:txBody>
          <a:bodyPr vert="horz" lIns="91440" tIns="45720" rIns="91440" bIns="45720" rtlCol="0" anchor="b">
            <a:normAutofit/>
          </a:bodyPr>
          <a:lstStyle/>
          <a:p>
            <a:r>
              <a:rPr lang="en-US" sz="7400"/>
              <a:t>Retrieval Component</a:t>
            </a:r>
          </a:p>
        </p:txBody>
      </p:sp>
    </p:spTree>
    <p:extLst>
      <p:ext uri="{BB962C8B-B14F-4D97-AF65-F5344CB8AC3E}">
        <p14:creationId xmlns:p14="http://schemas.microsoft.com/office/powerpoint/2010/main" val="163469665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Modern data center and technology background">
            <a:extLst>
              <a:ext uri="{FF2B5EF4-FFF2-40B4-BE49-F238E27FC236}">
                <a16:creationId xmlns:a16="http://schemas.microsoft.com/office/drawing/2014/main" id="{5D0B60F2-64DD-48B8-AC6B-DC7CA547DFE6}"/>
              </a:ext>
            </a:extLst>
          </p:cNvPr>
          <p:cNvPicPr>
            <a:picLocks noGrp="1" noChangeAspect="1"/>
          </p:cNvPicPr>
          <p:nvPr>
            <p:ph sz="half" idx="1"/>
          </p:nvPr>
        </p:nvPicPr>
        <p:blipFill>
          <a:blip r:embed="rId3"/>
          <a:srcRect l="23925" r="45175"/>
          <a:stretch/>
        </p:blipFill>
        <p:spPr>
          <a:xfrm>
            <a:off x="5818632" y="-1"/>
            <a:ext cx="6373368" cy="6857999"/>
          </a:xfrm>
          <a:prstGeom prst="rect">
            <a:avLst/>
          </a:prstGeom>
        </p:spPr>
      </p:pic>
      <p:sp>
        <p:nvSpPr>
          <p:cNvPr id="2" name="Title 1">
            <a:extLst>
              <a:ext uri="{FF2B5EF4-FFF2-40B4-BE49-F238E27FC236}">
                <a16:creationId xmlns:a16="http://schemas.microsoft.com/office/drawing/2014/main" id="{99AF5C15-BE19-078A-E36E-8EE660D26539}"/>
              </a:ext>
            </a:extLst>
          </p:cNvPr>
          <p:cNvSpPr>
            <a:spLocks noGrp="1"/>
          </p:cNvSpPr>
          <p:nvPr>
            <p:ph type="title"/>
          </p:nvPr>
        </p:nvSpPr>
        <p:spPr>
          <a:xfrm>
            <a:off x="614680" y="603504"/>
            <a:ext cx="4361688" cy="1527048"/>
          </a:xfrm>
        </p:spPr>
        <p:txBody>
          <a:bodyPr vert="horz" lIns="91440" tIns="45720" rIns="91440" bIns="45720" rtlCol="0" anchor="b">
            <a:normAutofit/>
          </a:bodyPr>
          <a:lstStyle/>
          <a:p>
            <a:r>
              <a:rPr lang="en-US" b="1" kern="1200">
                <a:solidFill>
                  <a:schemeClr val="tx1"/>
                </a:solidFill>
                <a:latin typeface="+mj-lt"/>
                <a:ea typeface="+mj-ea"/>
                <a:cs typeface="+mj-cs"/>
              </a:rPr>
              <a:t>Knowledge Base and Data Sources</a:t>
            </a:r>
          </a:p>
        </p:txBody>
      </p:sp>
      <p:sp>
        <p:nvSpPr>
          <p:cNvPr id="4" name="Content Placeholder 3">
            <a:extLst>
              <a:ext uri="{FF2B5EF4-FFF2-40B4-BE49-F238E27FC236}">
                <a16:creationId xmlns:a16="http://schemas.microsoft.com/office/drawing/2014/main" id="{002CB71B-F346-9615-DD7A-F1B4E9EA7E9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4679" y="2212848"/>
            <a:ext cx="4361688" cy="4096512"/>
          </a:xfrm>
        </p:spPr>
        <p:txBody>
          <a:bodyPr>
            <a:normAutofit/>
          </a:bodyPr>
          <a:lstStyle/>
          <a:p>
            <a:pPr marL="0" indent="0">
              <a:spcBef>
                <a:spcPts val="2500"/>
              </a:spcBef>
              <a:buNone/>
            </a:pPr>
            <a:endParaRPr lang="en-US" sz="1400" b="1"/>
          </a:p>
          <a:p>
            <a:pPr marL="0" lvl="1" indent="0">
              <a:buNone/>
            </a:pPr>
            <a:r>
              <a:rPr lang="en-US" sz="1400"/>
              <a:t>The knowledge base used in RAG models can be any dataset or collection of documents that contains relevant information for the task at hand. This can include structured databases, unstructured text corpora, and even web pages. The choice of the knowledge base depends on the specific application and the type of information required.</a:t>
            </a:r>
          </a:p>
        </p:txBody>
      </p:sp>
    </p:spTree>
    <p:extLst>
      <p:ext uri="{BB962C8B-B14F-4D97-AF65-F5344CB8AC3E}">
        <p14:creationId xmlns:p14="http://schemas.microsoft.com/office/powerpoint/2010/main" val="29980600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ACA6F80-D392-A64E-3CF8-F28F1CCEE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Modern background created from scratch through a multi-step design process">
            <a:extLst>
              <a:ext uri="{FF2B5EF4-FFF2-40B4-BE49-F238E27FC236}">
                <a16:creationId xmlns:a16="http://schemas.microsoft.com/office/drawing/2014/main" id="{A28F0205-3F91-4439-B3BA-C1EA689E8095}"/>
              </a:ext>
            </a:extLst>
          </p:cNvPr>
          <p:cNvPicPr>
            <a:picLocks noGrp="1" noChangeAspect="1"/>
          </p:cNvPicPr>
          <p:nvPr>
            <p:ph sz="half" idx="1"/>
          </p:nvPr>
        </p:nvPicPr>
        <p:blipFill>
          <a:blip r:embed="rId3"/>
          <a:srcRect l="4209" r="23034" b="-1"/>
          <a:stretch/>
        </p:blipFill>
        <p:spPr>
          <a:xfrm>
            <a:off x="731521" y="2011679"/>
            <a:ext cx="4684352" cy="4297680"/>
          </a:xfrm>
          <a:prstGeom prst="rect">
            <a:avLst/>
          </a:prstGeom>
        </p:spPr>
      </p:pic>
      <p:sp>
        <p:nvSpPr>
          <p:cNvPr id="2" name="Title 1">
            <a:extLst>
              <a:ext uri="{FF2B5EF4-FFF2-40B4-BE49-F238E27FC236}">
                <a16:creationId xmlns:a16="http://schemas.microsoft.com/office/drawing/2014/main" id="{8DAA3889-E012-C243-D602-A730CDD19573}"/>
              </a:ext>
            </a:extLst>
          </p:cNvPr>
          <p:cNvSpPr>
            <a:spLocks noGrp="1"/>
          </p:cNvSpPr>
          <p:nvPr>
            <p:ph type="title"/>
          </p:nvPr>
        </p:nvSpPr>
        <p:spPr>
          <a:xfrm>
            <a:off x="614679" y="548641"/>
            <a:ext cx="4779572" cy="1298448"/>
          </a:xfrm>
        </p:spPr>
        <p:txBody>
          <a:bodyPr vert="horz" lIns="91440" tIns="45720" rIns="91440" bIns="45720" rtlCol="0" anchor="t">
            <a:normAutofit/>
          </a:bodyPr>
          <a:lstStyle/>
          <a:p>
            <a:r>
              <a:rPr lang="en-US" b="1" kern="1200">
                <a:solidFill>
                  <a:schemeClr val="tx1"/>
                </a:solidFill>
                <a:latin typeface="+mj-lt"/>
                <a:ea typeface="+mj-ea"/>
                <a:cs typeface="+mj-cs"/>
              </a:rPr>
              <a:t>Retrieval Algorithms and Techniques</a:t>
            </a:r>
          </a:p>
        </p:txBody>
      </p:sp>
      <p:sp>
        <p:nvSpPr>
          <p:cNvPr id="4" name="Content Placeholder 3">
            <a:extLst>
              <a:ext uri="{FF2B5EF4-FFF2-40B4-BE49-F238E27FC236}">
                <a16:creationId xmlns:a16="http://schemas.microsoft.com/office/drawing/2014/main" id="{A1B252C2-8D25-16C7-3F31-57186486E74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30551" y="548638"/>
            <a:ext cx="5546770" cy="5760721"/>
          </a:xfrm>
        </p:spPr>
        <p:txBody>
          <a:bodyPr>
            <a:normAutofit/>
          </a:bodyPr>
          <a:lstStyle/>
          <a:p>
            <a:pPr marL="0" indent="0">
              <a:spcBef>
                <a:spcPts val="2500"/>
              </a:spcBef>
              <a:buNone/>
            </a:pPr>
            <a:r>
              <a:rPr lang="en-US" sz="1300" b="1"/>
              <a:t>Keyword Matching</a:t>
            </a:r>
          </a:p>
          <a:p>
            <a:pPr marL="0" lvl="1" indent="0">
              <a:buNone/>
            </a:pPr>
            <a:r>
              <a:rPr lang="en-US" sz="1300"/>
              <a:t>Keyword matching is a retrieval algorithm that matches keywords in a query to keywords in a document, and retrieves documents with the highest number of matches.</a:t>
            </a:r>
          </a:p>
          <a:p>
            <a:pPr marL="0" indent="0">
              <a:spcBef>
                <a:spcPts val="2500"/>
              </a:spcBef>
              <a:buNone/>
            </a:pPr>
            <a:r>
              <a:rPr lang="en-US" sz="1300" b="1"/>
              <a:t>Semantic Similarity</a:t>
            </a:r>
          </a:p>
          <a:p>
            <a:pPr marL="0" lvl="1" indent="0">
              <a:buNone/>
            </a:pPr>
            <a:r>
              <a:rPr lang="en-US" sz="1300"/>
              <a:t>Semantic similarity is a retrieval algorithm that uses natural language processing to identify related words and concepts, and retrieves documents with the highest semantic similarity to the query.</a:t>
            </a:r>
          </a:p>
          <a:p>
            <a:pPr marL="0" indent="0">
              <a:spcBef>
                <a:spcPts val="2500"/>
              </a:spcBef>
              <a:buNone/>
            </a:pPr>
            <a:r>
              <a:rPr lang="en-US" sz="1300" b="1"/>
              <a:t>Neural Networks</a:t>
            </a:r>
          </a:p>
          <a:p>
            <a:pPr marL="0" lvl="1" indent="0">
              <a:buNone/>
            </a:pPr>
            <a:r>
              <a:rPr lang="en-US" sz="1300"/>
              <a:t>Neural networks are a machine learning technique used for retrieval in RAG models. They learn patterns in data and can retrieve documents with the highest probability of being relevant to a query.</a:t>
            </a:r>
          </a:p>
          <a:p>
            <a:pPr marL="0" indent="0">
              <a:spcBef>
                <a:spcPts val="2500"/>
              </a:spcBef>
              <a:buNone/>
            </a:pPr>
            <a:r>
              <a:rPr lang="en-US" sz="1300" b="1"/>
              <a:t>Examples of Retrieval Algorithms</a:t>
            </a:r>
          </a:p>
          <a:p>
            <a:pPr marL="0" lvl="1" indent="0">
              <a:buNone/>
            </a:pPr>
            <a:r>
              <a:rPr lang="en-US" sz="1300"/>
              <a:t>Some examples of retrieval algorithms used in RAG models include BM25, TF-IDF, and BERT-IR. BM25 is a probabilistic retrieval algorithm, TF-IDF is a term-weighting scheme, and BERT-IR is a neural retrieval algorithm based on the BERT model.</a:t>
            </a:r>
          </a:p>
        </p:txBody>
      </p:sp>
    </p:spTree>
    <p:extLst>
      <p:ext uri="{BB962C8B-B14F-4D97-AF65-F5344CB8AC3E}">
        <p14:creationId xmlns:p14="http://schemas.microsoft.com/office/powerpoint/2010/main" val="4751062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3253</Words>
  <Application>Microsoft Macintosh PowerPoint</Application>
  <PresentationFormat>Widescreen</PresentationFormat>
  <Paragraphs>173</Paragraphs>
  <Slides>26</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Aptos</vt:lpstr>
      <vt:lpstr>Arial</vt:lpstr>
      <vt:lpstr>Calibri</vt:lpstr>
      <vt:lpstr>Neue Haas Grotesk Text Pro</vt:lpstr>
      <vt:lpstr>VanillaVTI</vt:lpstr>
      <vt:lpstr>Building Blocks of Retrieval-Augmented Generation (RAG)</vt:lpstr>
      <vt:lpstr>Outline</vt:lpstr>
      <vt:lpstr>Introduction to Retrieval-Augmented Generation</vt:lpstr>
      <vt:lpstr>Definition and Concept of RAG</vt:lpstr>
      <vt:lpstr>Importance of RAG in Natural Language Processing</vt:lpstr>
      <vt:lpstr>Overview of RAG Architecture</vt:lpstr>
      <vt:lpstr>Retrieval Component</vt:lpstr>
      <vt:lpstr>Knowledge Base and Data Sources</vt:lpstr>
      <vt:lpstr>Retrieval Algorithms and Techniques</vt:lpstr>
      <vt:lpstr>Examples of Retrieval Models</vt:lpstr>
      <vt:lpstr>Generation Component</vt:lpstr>
      <vt:lpstr>Language Models Used in Generation</vt:lpstr>
      <vt:lpstr>Integration with Retrieval Results</vt:lpstr>
      <vt:lpstr>Examples of Generation Models</vt:lpstr>
      <vt:lpstr>RAG Training and Fine-Tuning</vt:lpstr>
      <vt:lpstr>Training Pipelines</vt:lpstr>
      <vt:lpstr>Fine-Tuning Techniques</vt:lpstr>
      <vt:lpstr>Performance Evaluation Metrics</vt:lpstr>
      <vt:lpstr>Applications and Use Cases</vt:lpstr>
      <vt:lpstr>Customer Support and Chatbots</vt:lpstr>
      <vt:lpstr>Content Generation and Summarization</vt:lpstr>
      <vt:lpstr>Open-Domain Question Answering</vt:lpstr>
      <vt:lpstr>Future Directions and Challenges</vt:lpstr>
      <vt:lpstr>Scalability and Efficiency</vt:lpstr>
      <vt:lpstr>Handling Diverse and Large Datasets</vt:lpstr>
      <vt:lpstr>Ethical Considerations and Biases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Rafik Borji</dc:creator>
  <cp:lastModifiedBy>Rafik Borji</cp:lastModifiedBy>
  <cp:revision>1</cp:revision>
  <dcterms:created xsi:type="dcterms:W3CDTF">2024-11-11T02:59:20Z</dcterms:created>
  <dcterms:modified xsi:type="dcterms:W3CDTF">2024-11-12T17:33:59Z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064f6f3-ba1e-417c-b6f1-929d6caea309_Enabled">
    <vt:lpwstr>true</vt:lpwstr>
  </property>
  <property fmtid="{D5CDD505-2E9C-101B-9397-08002B2CF9AE}" pid="3" name="MSIP_Label_b064f6f3-ba1e-417c-b6f1-929d6caea309_SetDate">
    <vt:lpwstr>2024-11-12T17:22:33Z</vt:lpwstr>
  </property>
  <property fmtid="{D5CDD505-2E9C-101B-9397-08002B2CF9AE}" pid="4" name="MSIP_Label_b064f6f3-ba1e-417c-b6f1-929d6caea309_Method">
    <vt:lpwstr>Privileged</vt:lpwstr>
  </property>
  <property fmtid="{D5CDD505-2E9C-101B-9397-08002B2CF9AE}" pid="5" name="MSIP_Label_b064f6f3-ba1e-417c-b6f1-929d6caea309_Name">
    <vt:lpwstr>Internal</vt:lpwstr>
  </property>
  <property fmtid="{D5CDD505-2E9C-101B-9397-08002B2CF9AE}" pid="6" name="MSIP_Label_b064f6f3-ba1e-417c-b6f1-929d6caea309_SiteId">
    <vt:lpwstr>0804c951-93a0-405d-80e4-fa87c7551d6a</vt:lpwstr>
  </property>
  <property fmtid="{D5CDD505-2E9C-101B-9397-08002B2CF9AE}" pid="7" name="MSIP_Label_b064f6f3-ba1e-417c-b6f1-929d6caea309_ActionId">
    <vt:lpwstr>76e48aa1-3371-4e58-b9e7-7b3f779b8297</vt:lpwstr>
  </property>
  <property fmtid="{D5CDD505-2E9C-101B-9397-08002B2CF9AE}" pid="8" name="MSIP_Label_b064f6f3-ba1e-417c-b6f1-929d6caea309_ContentBits">
    <vt:lpwstr>1</vt:lpwstr>
  </property>
  <property fmtid="{D5CDD505-2E9C-101B-9397-08002B2CF9AE}" pid="9" name="ClassificationContentMarkingHeaderLocations">
    <vt:lpwstr>VanillaVTI:8</vt:lpwstr>
  </property>
  <property fmtid="{D5CDD505-2E9C-101B-9397-08002B2CF9AE}" pid="10" name="ClassificationContentMarkingHeaderText">
    <vt:lpwstr>TechnipFMC | Internal</vt:lpwstr>
  </property>
</Properties>
</file>

<file path=docProps/thumbnail.jpeg>
</file>